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97" r:id="rId2"/>
    <p:sldId id="280" r:id="rId3"/>
    <p:sldId id="282" r:id="rId4"/>
    <p:sldId id="306" r:id="rId5"/>
    <p:sldId id="304" r:id="rId6"/>
    <p:sldId id="307" r:id="rId7"/>
    <p:sldId id="305" r:id="rId8"/>
    <p:sldId id="308" r:id="rId9"/>
    <p:sldId id="290" r:id="rId10"/>
    <p:sldId id="295" r:id="rId11"/>
    <p:sldId id="279" r:id="rId12"/>
    <p:sldId id="293" r:id="rId13"/>
    <p:sldId id="309" r:id="rId14"/>
    <p:sldId id="299" r:id="rId15"/>
    <p:sldId id="260" r:id="rId16"/>
    <p:sldId id="310" r:id="rId17"/>
    <p:sldId id="311" r:id="rId18"/>
    <p:sldId id="275" r:id="rId19"/>
    <p:sldId id="312" r:id="rId20"/>
    <p:sldId id="313" r:id="rId21"/>
    <p:sldId id="314" r:id="rId22"/>
    <p:sldId id="315" r:id="rId23"/>
    <p:sldId id="317" r:id="rId24"/>
    <p:sldId id="318" r:id="rId25"/>
    <p:sldId id="316" r:id="rId26"/>
    <p:sldId id="298"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D0CA"/>
    <a:srgbClr val="0D1325"/>
    <a:srgbClr val="8EE0DC"/>
    <a:srgbClr val="2A9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10" autoAdjust="0"/>
    <p:restoredTop sz="94656"/>
  </p:normalViewPr>
  <p:slideViewPr>
    <p:cSldViewPr snapToGrid="0" showGuides="1">
      <p:cViewPr>
        <p:scale>
          <a:sx n="96" d="100"/>
          <a:sy n="96" d="100"/>
        </p:scale>
        <p:origin x="1424" y="512"/>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CDDB4-6553-4F69-92A5-864D7528836E}" type="datetimeFigureOut">
              <a:rPr lang="zh-CN" altLang="en-US" smtClean="0"/>
              <a:t>2020/5/29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39D0A-ED8E-4A87-BA33-B024370FBD8A}" type="slidenum">
              <a:rPr lang="zh-CN" altLang="en-US" smtClean="0"/>
              <a:t>‹#›</a:t>
            </a:fld>
            <a:endParaRPr lang="zh-CN" altLang="en-US"/>
          </a:p>
        </p:txBody>
      </p:sp>
    </p:spTree>
    <p:extLst>
      <p:ext uri="{BB962C8B-B14F-4D97-AF65-F5344CB8AC3E}">
        <p14:creationId xmlns:p14="http://schemas.microsoft.com/office/powerpoint/2010/main" val="2820679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a:t>
            </a:fld>
            <a:endParaRPr lang="zh-CN" altLang="en-US"/>
          </a:p>
        </p:txBody>
      </p:sp>
    </p:spTree>
    <p:extLst>
      <p:ext uri="{BB962C8B-B14F-4D97-AF65-F5344CB8AC3E}">
        <p14:creationId xmlns:p14="http://schemas.microsoft.com/office/powerpoint/2010/main" val="2215426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14</a:t>
            </a:fld>
            <a:endParaRPr lang="zh-CN" altLang="en-US"/>
          </a:p>
        </p:txBody>
      </p:sp>
    </p:spTree>
    <p:extLst>
      <p:ext uri="{BB962C8B-B14F-4D97-AF65-F5344CB8AC3E}">
        <p14:creationId xmlns:p14="http://schemas.microsoft.com/office/powerpoint/2010/main" val="701849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15</a:t>
            </a:fld>
            <a:endParaRPr lang="zh-CN" altLang="en-US"/>
          </a:p>
        </p:txBody>
      </p:sp>
    </p:spTree>
    <p:extLst>
      <p:ext uri="{BB962C8B-B14F-4D97-AF65-F5344CB8AC3E}">
        <p14:creationId xmlns:p14="http://schemas.microsoft.com/office/powerpoint/2010/main" val="1463535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18</a:t>
            </a:fld>
            <a:endParaRPr lang="zh-CN" altLang="en-US"/>
          </a:p>
        </p:txBody>
      </p:sp>
    </p:spTree>
    <p:extLst>
      <p:ext uri="{BB962C8B-B14F-4D97-AF65-F5344CB8AC3E}">
        <p14:creationId xmlns:p14="http://schemas.microsoft.com/office/powerpoint/2010/main" val="287527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26</a:t>
            </a:fld>
            <a:endParaRPr lang="zh-CN" altLang="en-US"/>
          </a:p>
        </p:txBody>
      </p:sp>
    </p:spTree>
    <p:extLst>
      <p:ext uri="{BB962C8B-B14F-4D97-AF65-F5344CB8AC3E}">
        <p14:creationId xmlns:p14="http://schemas.microsoft.com/office/powerpoint/2010/main" val="248163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2</a:t>
            </a:fld>
            <a:endParaRPr lang="zh-CN" altLang="en-US"/>
          </a:p>
        </p:txBody>
      </p:sp>
    </p:spTree>
    <p:extLst>
      <p:ext uri="{BB962C8B-B14F-4D97-AF65-F5344CB8AC3E}">
        <p14:creationId xmlns:p14="http://schemas.microsoft.com/office/powerpoint/2010/main" val="128531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3</a:t>
            </a:fld>
            <a:endParaRPr lang="zh-CN" altLang="en-US"/>
          </a:p>
        </p:txBody>
      </p:sp>
    </p:spTree>
    <p:extLst>
      <p:ext uri="{BB962C8B-B14F-4D97-AF65-F5344CB8AC3E}">
        <p14:creationId xmlns:p14="http://schemas.microsoft.com/office/powerpoint/2010/main" val="83117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5</a:t>
            </a:fld>
            <a:endParaRPr lang="zh-CN" altLang="en-US"/>
          </a:p>
        </p:txBody>
      </p:sp>
    </p:spTree>
    <p:extLst>
      <p:ext uri="{BB962C8B-B14F-4D97-AF65-F5344CB8AC3E}">
        <p14:creationId xmlns:p14="http://schemas.microsoft.com/office/powerpoint/2010/main" val="200621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7</a:t>
            </a:fld>
            <a:endParaRPr lang="zh-CN" altLang="en-US"/>
          </a:p>
        </p:txBody>
      </p:sp>
    </p:spTree>
    <p:extLst>
      <p:ext uri="{BB962C8B-B14F-4D97-AF65-F5344CB8AC3E}">
        <p14:creationId xmlns:p14="http://schemas.microsoft.com/office/powerpoint/2010/main" val="3693007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前端工程化是进行前端项目的开发、维护和管理</a:t>
            </a:r>
          </a:p>
          <a:p>
            <a:r>
              <a:rPr lang="zh-CN" altLang="zh-CN" sz="1200" kern="1200" dirty="0">
                <a:solidFill>
                  <a:schemeClr val="tx1"/>
                </a:solidFill>
                <a:effectLst/>
                <a:latin typeface="+mn-lt"/>
                <a:ea typeface="+mn-ea"/>
                <a:cs typeface="+mn-cs"/>
              </a:rPr>
              <a:t>代码规范</a:t>
            </a:r>
            <a:r>
              <a:rPr lang="en-US" altLang="zh-CN" sz="1200" kern="1200" dirty="0" err="1">
                <a:solidFill>
                  <a:schemeClr val="tx1"/>
                </a:solidFill>
                <a:effectLst/>
                <a:latin typeface="+mn-lt"/>
                <a:ea typeface="+mn-ea"/>
                <a:cs typeface="+mn-cs"/>
              </a:rPr>
              <a:t>eslint</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分支管理，</a:t>
            </a:r>
            <a:r>
              <a:rPr lang="en-US" altLang="zh-CN" sz="1200" kern="1200" dirty="0" err="1">
                <a:solidFill>
                  <a:schemeClr val="tx1"/>
                </a:solidFill>
                <a:effectLst/>
                <a:latin typeface="+mn-lt"/>
                <a:ea typeface="+mn-ea"/>
                <a:cs typeface="+mn-cs"/>
              </a:rPr>
              <a:t>gitlab</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wike</a:t>
            </a:r>
            <a:r>
              <a:rPr lang="en-US" altLang="zh-CN" sz="1200" kern="1200" dirty="0">
                <a:solidFill>
                  <a:schemeClr val="tx1"/>
                </a:solidFill>
                <a:effectLst/>
                <a:latin typeface="+mn-lt"/>
                <a:ea typeface="+mn-ea"/>
                <a:cs typeface="+mn-cs"/>
              </a:rPr>
              <a:t>  git-flow git-commit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架构选择 模块管理，本地</a:t>
            </a:r>
            <a:r>
              <a:rPr lang="en-US" altLang="zh-CN" sz="1200" kern="1200" dirty="0">
                <a:solidFill>
                  <a:schemeClr val="tx1"/>
                </a:solidFill>
                <a:effectLst/>
                <a:latin typeface="+mn-lt"/>
                <a:ea typeface="+mn-ea"/>
                <a:cs typeface="+mn-cs"/>
              </a:rPr>
              <a:t>mock</a:t>
            </a:r>
            <a:r>
              <a:rPr lang="zh-CN" altLang="zh-CN" sz="1200" kern="1200" dirty="0">
                <a:solidFill>
                  <a:schemeClr val="tx1"/>
                </a:solidFill>
                <a:effectLst/>
                <a:latin typeface="+mn-lt"/>
                <a:ea typeface="+mn-ea"/>
                <a:cs typeface="+mn-cs"/>
              </a:rPr>
              <a:t>服务，引入单元测试，自动化测试</a:t>
            </a:r>
          </a:p>
          <a:p>
            <a:r>
              <a:rPr lang="zh-CN" altLang="zh-CN" sz="1200" kern="1200" dirty="0">
                <a:solidFill>
                  <a:schemeClr val="tx1"/>
                </a:solidFill>
                <a:effectLst/>
                <a:latin typeface="+mn-lt"/>
                <a:ea typeface="+mn-ea"/>
                <a:cs typeface="+mn-cs"/>
              </a:rPr>
              <a:t>，构建成相应静态资源以及到部署</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A4D39D0A-ED8E-4A87-BA33-B024370FBD8A}" type="slidenum">
              <a:rPr lang="zh-CN" altLang="en-US" smtClean="0"/>
              <a:t>9</a:t>
            </a:fld>
            <a:endParaRPr lang="zh-CN" altLang="en-US"/>
          </a:p>
        </p:txBody>
      </p:sp>
    </p:spTree>
    <p:extLst>
      <p:ext uri="{BB962C8B-B14F-4D97-AF65-F5344CB8AC3E}">
        <p14:creationId xmlns:p14="http://schemas.microsoft.com/office/powerpoint/2010/main" val="4284650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D39D0A-ED8E-4A87-BA33-B024370FBD8A}" type="slidenum">
              <a:rPr lang="zh-CN" altLang="en-US" smtClean="0"/>
              <a:t>10</a:t>
            </a:fld>
            <a:endParaRPr lang="zh-CN" altLang="en-US"/>
          </a:p>
        </p:txBody>
      </p:sp>
    </p:spTree>
    <p:extLst>
      <p:ext uri="{BB962C8B-B14F-4D97-AF65-F5344CB8AC3E}">
        <p14:creationId xmlns:p14="http://schemas.microsoft.com/office/powerpoint/2010/main" val="3951949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11</a:t>
            </a:fld>
            <a:endParaRPr lang="zh-CN" altLang="en-US"/>
          </a:p>
        </p:txBody>
      </p:sp>
    </p:spTree>
    <p:extLst>
      <p:ext uri="{BB962C8B-B14F-4D97-AF65-F5344CB8AC3E}">
        <p14:creationId xmlns:p14="http://schemas.microsoft.com/office/powerpoint/2010/main" val="396817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12</a:t>
            </a:fld>
            <a:endParaRPr lang="zh-CN" altLang="en-US"/>
          </a:p>
        </p:txBody>
      </p:sp>
    </p:spTree>
    <p:extLst>
      <p:ext uri="{BB962C8B-B14F-4D97-AF65-F5344CB8AC3E}">
        <p14:creationId xmlns:p14="http://schemas.microsoft.com/office/powerpoint/2010/main" val="68748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215482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310050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3876416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36521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58679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3689360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209695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2968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3286895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407126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D8AD4C7-00E1-484E-ADC6-80BED9BCD7E0}" type="datetimeFigureOut">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3724652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AD4C7-00E1-484E-ADC6-80BED9BCD7E0}" type="datetimeFigureOut">
              <a:rPr lang="zh-CN" altLang="en-US" smtClean="0"/>
              <a:t>2020/5/29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9B093F-DDD8-4FA1-B0B2-6BD78FD0BB34}" type="slidenum">
              <a:rPr lang="zh-CN" altLang="en-US" smtClean="0"/>
              <a:t>‹#›</a:t>
            </a:fld>
            <a:endParaRPr lang="zh-CN" altLang="en-US"/>
          </a:p>
        </p:txBody>
      </p:sp>
    </p:spTree>
    <p:extLst>
      <p:ext uri="{BB962C8B-B14F-4D97-AF65-F5344CB8AC3E}">
        <p14:creationId xmlns:p14="http://schemas.microsoft.com/office/powerpoint/2010/main" val="79485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ebpack.docschina.org/api/compiler-hooks/"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ebpack.docschina.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68594" t="65577" b="15737"/>
          <a:stretch/>
        </p:blipFill>
        <p:spPr>
          <a:xfrm>
            <a:off x="0" y="0"/>
            <a:ext cx="6289658" cy="3743325"/>
          </a:xfrm>
          <a:prstGeom prst="rect">
            <a:avLst/>
          </a:prstGeom>
        </p:spPr>
      </p:pic>
      <p:pic>
        <p:nvPicPr>
          <p:cNvPr id="48" name="图片 47"/>
          <p:cNvPicPr>
            <a:picLocks noChangeAspect="1"/>
          </p:cNvPicPr>
          <p:nvPr/>
        </p:nvPicPr>
        <p:blipFill>
          <a:blip r:embed="rId4"/>
          <a:stretch>
            <a:fillRect/>
          </a:stretch>
        </p:blipFill>
        <p:spPr>
          <a:xfrm>
            <a:off x="3394961" y="901699"/>
            <a:ext cx="5402077" cy="5407025"/>
          </a:xfrm>
          <a:prstGeom prst="rect">
            <a:avLst/>
          </a:prstGeom>
        </p:spPr>
      </p:pic>
      <p:pic>
        <p:nvPicPr>
          <p:cNvPr id="23" name="图片 22"/>
          <p:cNvPicPr>
            <a:picLocks noChangeAspect="1"/>
          </p:cNvPicPr>
          <p:nvPr/>
        </p:nvPicPr>
        <p:blipFill>
          <a:blip r:embed="rId4" cstate="screen">
            <a:extLst>
              <a:ext uri="{28A0092B-C50C-407E-A947-70E740481C1C}">
                <a14:useLocalDpi xmlns:a14="http://schemas.microsoft.com/office/drawing/2010/main"/>
              </a:ext>
            </a:extLst>
          </a:blip>
          <a:srcRect b="67550"/>
          <a:stretch>
            <a:fillRect/>
          </a:stretch>
        </p:blipFill>
        <p:spPr>
          <a:xfrm rot="19048470">
            <a:off x="7724422" y="2530588"/>
            <a:ext cx="10013678" cy="3252438"/>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sp>
        <p:nvSpPr>
          <p:cNvPr id="50" name="矩形 49"/>
          <p:cNvSpPr/>
          <p:nvPr/>
        </p:nvSpPr>
        <p:spPr>
          <a:xfrm>
            <a:off x="0" y="0"/>
            <a:ext cx="12192000" cy="6858000"/>
          </a:xfrm>
          <a:prstGeom prst="rect">
            <a:avLst/>
          </a:prstGeom>
          <a:gradFill flip="none" rotWithShape="1">
            <a:gsLst>
              <a:gs pos="100000">
                <a:srgbClr val="0D1325"/>
              </a:gs>
              <a:gs pos="0">
                <a:srgbClr val="0D1325">
                  <a:alpha val="50000"/>
                </a:srgbClr>
              </a:gs>
              <a:gs pos="44000">
                <a:srgbClr val="0D1325">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2190081" y="2075544"/>
            <a:ext cx="2236510" cy="1323439"/>
          </a:xfrm>
          <a:prstGeom prst="rect">
            <a:avLst/>
          </a:prstGeom>
          <a:noFill/>
        </p:spPr>
        <p:txBody>
          <a:bodyPr wrap="none" rtlCol="0">
            <a:spAutoFit/>
          </a:bodyPr>
          <a:lstStyle/>
          <a:p>
            <a:r>
              <a:rPr lang="zh-CN" altLang="en-US" sz="8000" dirty="0">
                <a:solidFill>
                  <a:schemeClr val="bg1"/>
                </a:solidFill>
                <a:latin typeface="Arial" panose="020B0604020202020204" pitchFamily="34" charset="0"/>
                <a:cs typeface="Arial" panose="020B0604020202020204" pitchFamily="34" charset="0"/>
              </a:rPr>
              <a:t>分享</a:t>
            </a:r>
          </a:p>
        </p:txBody>
      </p:sp>
      <p:sp>
        <p:nvSpPr>
          <p:cNvPr id="55" name="文本框 54"/>
          <p:cNvSpPr txBox="1"/>
          <p:nvPr/>
        </p:nvSpPr>
        <p:spPr>
          <a:xfrm>
            <a:off x="4863581" y="2238371"/>
            <a:ext cx="5098967" cy="769441"/>
          </a:xfrm>
          <a:prstGeom prst="rect">
            <a:avLst/>
          </a:prstGeom>
          <a:noFill/>
        </p:spPr>
        <p:txBody>
          <a:bodyPr wrap="square" rtlCol="0">
            <a:spAutoFit/>
          </a:bodyPr>
          <a:lstStyle/>
          <a:p>
            <a:pPr algn="dist"/>
            <a:r>
              <a:rPr lang="zh-CN" altLang="en-US" sz="4400" b="1" dirty="0">
                <a:solidFill>
                  <a:schemeClr val="bg1"/>
                </a:solidFill>
              </a:rPr>
              <a:t>前端工程化 </a:t>
            </a:r>
            <a:r>
              <a:rPr lang="en-US" altLang="zh-CN" sz="4400" b="1" dirty="0">
                <a:solidFill>
                  <a:schemeClr val="bg1"/>
                </a:solidFill>
              </a:rPr>
              <a:t>--</a:t>
            </a:r>
            <a:r>
              <a:rPr lang="zh-CN" altLang="en-US" sz="4400" b="1" dirty="0">
                <a:solidFill>
                  <a:schemeClr val="bg1"/>
                </a:solidFill>
              </a:rPr>
              <a:t> 构建</a:t>
            </a:r>
          </a:p>
        </p:txBody>
      </p:sp>
      <p:cxnSp>
        <p:nvCxnSpPr>
          <p:cNvPr id="94" name="直接连接符 93"/>
          <p:cNvCxnSpPr/>
          <p:nvPr/>
        </p:nvCxnSpPr>
        <p:spPr>
          <a:xfrm>
            <a:off x="4902952" y="3446650"/>
            <a:ext cx="5098967" cy="0"/>
          </a:xfrm>
          <a:prstGeom prst="line">
            <a:avLst/>
          </a:prstGeom>
          <a:ln w="22225">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3850323" y="4869387"/>
            <a:ext cx="1320658" cy="360103"/>
          </a:xfrm>
          <a:prstGeom prst="roundRect">
            <a:avLst>
              <a:gd name="adj" fmla="val 50000"/>
            </a:avLst>
          </a:prstGeom>
          <a:solidFill>
            <a:srgbClr val="2A999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前端发展</a:t>
            </a:r>
          </a:p>
        </p:txBody>
      </p:sp>
      <p:sp>
        <p:nvSpPr>
          <p:cNvPr id="97" name="圆角矩形 96"/>
          <p:cNvSpPr/>
          <p:nvPr/>
        </p:nvSpPr>
        <p:spPr>
          <a:xfrm>
            <a:off x="5435671" y="4869387"/>
            <a:ext cx="1320658" cy="360103"/>
          </a:xfrm>
          <a:prstGeom prst="roundRect">
            <a:avLst>
              <a:gd name="adj" fmla="val 50000"/>
            </a:avLst>
          </a:prstGeom>
          <a:solidFill>
            <a:srgbClr val="2A999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工具对比</a:t>
            </a:r>
          </a:p>
        </p:txBody>
      </p:sp>
      <p:sp>
        <p:nvSpPr>
          <p:cNvPr id="98" name="圆角矩形 97"/>
          <p:cNvSpPr/>
          <p:nvPr/>
        </p:nvSpPr>
        <p:spPr>
          <a:xfrm>
            <a:off x="7021020" y="4869387"/>
            <a:ext cx="1320658" cy="360103"/>
          </a:xfrm>
          <a:prstGeom prst="roundRect">
            <a:avLst>
              <a:gd name="adj" fmla="val 50000"/>
            </a:avLst>
          </a:prstGeom>
          <a:solidFill>
            <a:srgbClr val="2A999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webpack</a:t>
            </a:r>
            <a:endParaRPr lang="zh-CN" altLang="en-US" sz="1400" dirty="0">
              <a:solidFill>
                <a:schemeClr val="bg1"/>
              </a:solidFill>
            </a:endParaRPr>
          </a:p>
        </p:txBody>
      </p:sp>
    </p:spTree>
    <p:extLst>
      <p:ext uri="{BB962C8B-B14F-4D97-AF65-F5344CB8AC3E}">
        <p14:creationId xmlns:p14="http://schemas.microsoft.com/office/powerpoint/2010/main" val="16381346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2000">
                                          <p:cBhvr additive="base">
                                            <p:cTn id="7" dur="1500" fill="hold"/>
                                            <p:tgtEl>
                                              <p:spTgt spid="2"/>
                                            </p:tgtEl>
                                            <p:attrNameLst>
                                              <p:attrName>ppt_x</p:attrName>
                                            </p:attrNameLst>
                                          </p:cBhvr>
                                          <p:tavLst>
                                            <p:tav tm="0">
                                              <p:val>
                                                <p:strVal val="0-#ppt_w/2"/>
                                              </p:val>
                                            </p:tav>
                                            <p:tav tm="100000">
                                              <p:val>
                                                <p:strVal val="#ppt_x"/>
                                              </p:val>
                                            </p:tav>
                                          </p:tavLst>
                                        </p:anim>
                                        <p:anim calcmode="lin" valueType="num" p14:bounceEnd="42000">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14:presetBounceEnd="42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42000">
                                          <p:cBhvr additive="base">
                                            <p:cTn id="11" dur="1500" fill="hold"/>
                                            <p:tgtEl>
                                              <p:spTgt spid="23"/>
                                            </p:tgtEl>
                                            <p:attrNameLst>
                                              <p:attrName>ppt_x</p:attrName>
                                            </p:attrNameLst>
                                          </p:cBhvr>
                                          <p:tavLst>
                                            <p:tav tm="0">
                                              <p:val>
                                                <p:strVal val="1+#ppt_w/2"/>
                                              </p:val>
                                            </p:tav>
                                            <p:tav tm="100000">
                                              <p:val>
                                                <p:strVal val="#ppt_x"/>
                                              </p:val>
                                            </p:tav>
                                          </p:tavLst>
                                        </p:anim>
                                        <p:anim calcmode="lin" valueType="num" p14:bounceEnd="42000">
                                          <p:cBhvr additive="base">
                                            <p:cTn id="12" dur="1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42000">
                                          <p:cBhvr additive="base">
                                            <p:cTn id="15" dur="1500" fill="hold"/>
                                            <p:tgtEl>
                                              <p:spTgt spid="48"/>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14:presetBounceEnd="42000">
                                      <p:stCondLst>
                                        <p:cond delay="1500"/>
                                      </p:stCondLst>
                                      <p:childTnLst>
                                        <p:set>
                                          <p:cBhvr>
                                            <p:cTn id="18" dur="1" fill="hold">
                                              <p:stCondLst>
                                                <p:cond delay="0"/>
                                              </p:stCondLst>
                                            </p:cTn>
                                            <p:tgtEl>
                                              <p:spTgt spid="52"/>
                                            </p:tgtEl>
                                            <p:attrNameLst>
                                              <p:attrName>style.visibility</p:attrName>
                                            </p:attrNameLst>
                                          </p:cBhvr>
                                          <p:to>
                                            <p:strVal val="visible"/>
                                          </p:to>
                                        </p:set>
                                        <p:anim calcmode="lin" valueType="num" p14:bounceEnd="42000">
                                          <p:cBhvr additive="base">
                                            <p:cTn id="19" dur="1000" fill="hold"/>
                                            <p:tgtEl>
                                              <p:spTgt spid="52"/>
                                            </p:tgtEl>
                                            <p:attrNameLst>
                                              <p:attrName>ppt_x</p:attrName>
                                            </p:attrNameLst>
                                          </p:cBhvr>
                                          <p:tavLst>
                                            <p:tav tm="0">
                                              <p:val>
                                                <p:strVal val="1+#ppt_w/2"/>
                                              </p:val>
                                            </p:tav>
                                            <p:tav tm="100000">
                                              <p:val>
                                                <p:strVal val="#ppt_x"/>
                                              </p:val>
                                            </p:tav>
                                          </p:tavLst>
                                        </p:anim>
                                        <p:anim calcmode="lin" valueType="num" p14:bounceEnd="42000">
                                          <p:cBhvr additive="base">
                                            <p:cTn id="20" dur="1000" fill="hold"/>
                                            <p:tgtEl>
                                              <p:spTgt spid="52"/>
                                            </p:tgtEl>
                                            <p:attrNameLst>
                                              <p:attrName>ppt_y</p:attrName>
                                            </p:attrNameLst>
                                          </p:cBhvr>
                                          <p:tavLst>
                                            <p:tav tm="0">
                                              <p:val>
                                                <p:strVal val="#ppt_y"/>
                                              </p:val>
                                            </p:tav>
                                            <p:tav tm="100000">
                                              <p:val>
                                                <p:strVal val="#ppt_y"/>
                                              </p:val>
                                            </p:tav>
                                          </p:tavLst>
                                        </p:anim>
                                      </p:childTnLst>
                                    </p:cTn>
                                  </p:par>
                                  <p:par>
                                    <p:cTn id="21" presetID="41" presetClass="entr" presetSubtype="0" fill="hold" grpId="0" nodeType="withEffect">
                                      <p:stCondLst>
                                        <p:cond delay="3000"/>
                                      </p:stCondLst>
                                      <p:iterate type="lt">
                                        <p:tmPct val="10000"/>
                                      </p:iterate>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5"/>
                                            </p:tgtEl>
                                            <p:attrNameLst>
                                              <p:attrName>ppt_y</p:attrName>
                                            </p:attrNameLst>
                                          </p:cBhvr>
                                          <p:tavLst>
                                            <p:tav tm="0">
                                              <p:val>
                                                <p:strVal val="#ppt_y"/>
                                              </p:val>
                                            </p:tav>
                                            <p:tav tm="100000">
                                              <p:val>
                                                <p:strVal val="#ppt_y"/>
                                              </p:val>
                                            </p:tav>
                                          </p:tavLst>
                                        </p:anim>
                                        <p:anim calcmode="lin" valueType="num">
                                          <p:cBhvr>
                                            <p:cTn id="25"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5"/>
                                            </p:tgtEl>
                                          </p:cBhvr>
                                        </p:animEffect>
                                      </p:childTnLst>
                                    </p:cTn>
                                  </p:par>
                                  <p:par>
                                    <p:cTn id="28" presetID="10" presetClass="entr" presetSubtype="0" fill="hold" nodeType="withEffect">
                                      <p:stCondLst>
                                        <p:cond delay="4750"/>
                                      </p:stCondLst>
                                      <p:childTnLst>
                                        <p:set>
                                          <p:cBhvr>
                                            <p:cTn id="29" dur="1" fill="hold">
                                              <p:stCondLst>
                                                <p:cond delay="0"/>
                                              </p:stCondLst>
                                            </p:cTn>
                                            <p:tgtEl>
                                              <p:spTgt spid="94"/>
                                            </p:tgtEl>
                                            <p:attrNameLst>
                                              <p:attrName>style.visibility</p:attrName>
                                            </p:attrNameLst>
                                          </p:cBhvr>
                                          <p:to>
                                            <p:strVal val="visible"/>
                                          </p:to>
                                        </p:set>
                                        <p:animEffect transition="in" filter="fade">
                                          <p:cBhvr>
                                            <p:cTn id="30" dur="250"/>
                                            <p:tgtEl>
                                              <p:spTgt spid="94"/>
                                            </p:tgtEl>
                                          </p:cBhvr>
                                        </p:animEffect>
                                      </p:childTnLst>
                                    </p:cTn>
                                  </p:par>
                                  <p:par>
                                    <p:cTn id="31" presetID="50" presetClass="entr" presetSubtype="0" decel="100000" fill="hold" grpId="0" nodeType="withEffect">
                                      <p:stCondLst>
                                        <p:cond delay="62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1000" fill="hold"/>
                                            <p:tgtEl>
                                              <p:spTgt spid="96"/>
                                            </p:tgtEl>
                                            <p:attrNameLst>
                                              <p:attrName>ppt_w</p:attrName>
                                            </p:attrNameLst>
                                          </p:cBhvr>
                                          <p:tavLst>
                                            <p:tav tm="0">
                                              <p:val>
                                                <p:strVal val="#ppt_w+.3"/>
                                              </p:val>
                                            </p:tav>
                                            <p:tav tm="100000">
                                              <p:val>
                                                <p:strVal val="#ppt_w"/>
                                              </p:val>
                                            </p:tav>
                                          </p:tavLst>
                                        </p:anim>
                                        <p:anim calcmode="lin" valueType="num">
                                          <p:cBhvr>
                                            <p:cTn id="34" dur="1000" fill="hold"/>
                                            <p:tgtEl>
                                              <p:spTgt spid="96"/>
                                            </p:tgtEl>
                                            <p:attrNameLst>
                                              <p:attrName>ppt_h</p:attrName>
                                            </p:attrNameLst>
                                          </p:cBhvr>
                                          <p:tavLst>
                                            <p:tav tm="0">
                                              <p:val>
                                                <p:strVal val="#ppt_h"/>
                                              </p:val>
                                            </p:tav>
                                            <p:tav tm="100000">
                                              <p:val>
                                                <p:strVal val="#ppt_h"/>
                                              </p:val>
                                            </p:tav>
                                          </p:tavLst>
                                        </p:anim>
                                        <p:animEffect transition="in" filter="fade">
                                          <p:cBhvr>
                                            <p:cTn id="35" dur="1000"/>
                                            <p:tgtEl>
                                              <p:spTgt spid="96"/>
                                            </p:tgtEl>
                                          </p:cBhvr>
                                        </p:animEffect>
                                      </p:childTnLst>
                                    </p:cTn>
                                  </p:par>
                                  <p:par>
                                    <p:cTn id="36" presetID="50" presetClass="entr" presetSubtype="0" decel="100000" fill="hold" grpId="0" nodeType="withEffect">
                                      <p:stCondLst>
                                        <p:cond delay="6250"/>
                                      </p:stCondLst>
                                      <p:childTnLst>
                                        <p:set>
                                          <p:cBhvr>
                                            <p:cTn id="37" dur="1" fill="hold">
                                              <p:stCondLst>
                                                <p:cond delay="0"/>
                                              </p:stCondLst>
                                            </p:cTn>
                                            <p:tgtEl>
                                              <p:spTgt spid="97"/>
                                            </p:tgtEl>
                                            <p:attrNameLst>
                                              <p:attrName>style.visibility</p:attrName>
                                            </p:attrNameLst>
                                          </p:cBhvr>
                                          <p:to>
                                            <p:strVal val="visible"/>
                                          </p:to>
                                        </p:set>
                                        <p:anim calcmode="lin" valueType="num">
                                          <p:cBhvr>
                                            <p:cTn id="38" dur="1000" fill="hold"/>
                                            <p:tgtEl>
                                              <p:spTgt spid="97"/>
                                            </p:tgtEl>
                                            <p:attrNameLst>
                                              <p:attrName>ppt_w</p:attrName>
                                            </p:attrNameLst>
                                          </p:cBhvr>
                                          <p:tavLst>
                                            <p:tav tm="0">
                                              <p:val>
                                                <p:strVal val="#ppt_w+.3"/>
                                              </p:val>
                                            </p:tav>
                                            <p:tav tm="100000">
                                              <p:val>
                                                <p:strVal val="#ppt_w"/>
                                              </p:val>
                                            </p:tav>
                                          </p:tavLst>
                                        </p:anim>
                                        <p:anim calcmode="lin" valueType="num">
                                          <p:cBhvr>
                                            <p:cTn id="39" dur="1000" fill="hold"/>
                                            <p:tgtEl>
                                              <p:spTgt spid="97"/>
                                            </p:tgtEl>
                                            <p:attrNameLst>
                                              <p:attrName>ppt_h</p:attrName>
                                            </p:attrNameLst>
                                          </p:cBhvr>
                                          <p:tavLst>
                                            <p:tav tm="0">
                                              <p:val>
                                                <p:strVal val="#ppt_h"/>
                                              </p:val>
                                            </p:tav>
                                            <p:tav tm="100000">
                                              <p:val>
                                                <p:strVal val="#ppt_h"/>
                                              </p:val>
                                            </p:tav>
                                          </p:tavLst>
                                        </p:anim>
                                        <p:animEffect transition="in" filter="fade">
                                          <p:cBhvr>
                                            <p:cTn id="40" dur="1000"/>
                                            <p:tgtEl>
                                              <p:spTgt spid="97"/>
                                            </p:tgtEl>
                                          </p:cBhvr>
                                        </p:animEffect>
                                      </p:childTnLst>
                                    </p:cTn>
                                  </p:par>
                                  <p:par>
                                    <p:cTn id="41" presetID="50" presetClass="entr" presetSubtype="0" decel="100000" fill="hold" grpId="0" nodeType="withEffect">
                                      <p:stCondLst>
                                        <p:cond delay="6250"/>
                                      </p:stCondLst>
                                      <p:childTnLst>
                                        <p:set>
                                          <p:cBhvr>
                                            <p:cTn id="42" dur="1" fill="hold">
                                              <p:stCondLst>
                                                <p:cond delay="0"/>
                                              </p:stCondLst>
                                            </p:cTn>
                                            <p:tgtEl>
                                              <p:spTgt spid="98"/>
                                            </p:tgtEl>
                                            <p:attrNameLst>
                                              <p:attrName>style.visibility</p:attrName>
                                            </p:attrNameLst>
                                          </p:cBhvr>
                                          <p:to>
                                            <p:strVal val="visible"/>
                                          </p:to>
                                        </p:set>
                                        <p:anim calcmode="lin" valueType="num">
                                          <p:cBhvr>
                                            <p:cTn id="43" dur="1000" fill="hold"/>
                                            <p:tgtEl>
                                              <p:spTgt spid="98"/>
                                            </p:tgtEl>
                                            <p:attrNameLst>
                                              <p:attrName>ppt_w</p:attrName>
                                            </p:attrNameLst>
                                          </p:cBhvr>
                                          <p:tavLst>
                                            <p:tav tm="0">
                                              <p:val>
                                                <p:strVal val="#ppt_w+.3"/>
                                              </p:val>
                                            </p:tav>
                                            <p:tav tm="100000">
                                              <p:val>
                                                <p:strVal val="#ppt_w"/>
                                              </p:val>
                                            </p:tav>
                                          </p:tavLst>
                                        </p:anim>
                                        <p:anim calcmode="lin" valueType="num">
                                          <p:cBhvr>
                                            <p:cTn id="44" dur="1000" fill="hold"/>
                                            <p:tgtEl>
                                              <p:spTgt spid="98"/>
                                            </p:tgtEl>
                                            <p:attrNameLst>
                                              <p:attrName>ppt_h</p:attrName>
                                            </p:attrNameLst>
                                          </p:cBhvr>
                                          <p:tavLst>
                                            <p:tav tm="0">
                                              <p:val>
                                                <p:strVal val="#ppt_h"/>
                                              </p:val>
                                            </p:tav>
                                            <p:tav tm="100000">
                                              <p:val>
                                                <p:strVal val="#ppt_h"/>
                                              </p:val>
                                            </p:tav>
                                          </p:tavLst>
                                        </p:anim>
                                        <p:animEffect transition="in" filter="fade">
                                          <p:cBhvr>
                                            <p:cTn id="45"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96" grpId="0" animBg="1"/>
          <p:bldP spid="97" grpId="0" animBg="1"/>
          <p:bldP spid="9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1+#ppt_w/2"/>
                                              </p:val>
                                            </p:tav>
                                            <p:tav tm="100000">
                                              <p:val>
                                                <p:strVal val="#ppt_x"/>
                                              </p:val>
                                            </p:tav>
                                          </p:tavLst>
                                        </p:anim>
                                        <p:anim calcmode="lin" valueType="num">
                                          <p:cBhvr additive="base">
                                            <p:cTn id="12" dur="1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500" fill="hold"/>
                                            <p:tgtEl>
                                              <p:spTgt spid="48"/>
                                            </p:tgtEl>
                                            <p:attrNameLst>
                                              <p:attrName>ppt_x</p:attrName>
                                            </p:attrNameLst>
                                          </p:cBhvr>
                                          <p:tavLst>
                                            <p:tav tm="0">
                                              <p:val>
                                                <p:strVal val="#ppt_x"/>
                                              </p:val>
                                            </p:tav>
                                            <p:tav tm="100000">
                                              <p:val>
                                                <p:strVal val="#ppt_x"/>
                                              </p:val>
                                            </p:tav>
                                          </p:tavLst>
                                        </p:anim>
                                        <p:anim calcmode="lin" valueType="num">
                                          <p:cBhvr additive="base">
                                            <p:cTn id="16" dur="15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15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1000" fill="hold"/>
                                            <p:tgtEl>
                                              <p:spTgt spid="52"/>
                                            </p:tgtEl>
                                            <p:attrNameLst>
                                              <p:attrName>ppt_x</p:attrName>
                                            </p:attrNameLst>
                                          </p:cBhvr>
                                          <p:tavLst>
                                            <p:tav tm="0">
                                              <p:val>
                                                <p:strVal val="1+#ppt_w/2"/>
                                              </p:val>
                                            </p:tav>
                                            <p:tav tm="100000">
                                              <p:val>
                                                <p:strVal val="#ppt_x"/>
                                              </p:val>
                                            </p:tav>
                                          </p:tavLst>
                                        </p:anim>
                                        <p:anim calcmode="lin" valueType="num">
                                          <p:cBhvr additive="base">
                                            <p:cTn id="20" dur="1000" fill="hold"/>
                                            <p:tgtEl>
                                              <p:spTgt spid="52"/>
                                            </p:tgtEl>
                                            <p:attrNameLst>
                                              <p:attrName>ppt_y</p:attrName>
                                            </p:attrNameLst>
                                          </p:cBhvr>
                                          <p:tavLst>
                                            <p:tav tm="0">
                                              <p:val>
                                                <p:strVal val="#ppt_y"/>
                                              </p:val>
                                            </p:tav>
                                            <p:tav tm="100000">
                                              <p:val>
                                                <p:strVal val="#ppt_y"/>
                                              </p:val>
                                            </p:tav>
                                          </p:tavLst>
                                        </p:anim>
                                      </p:childTnLst>
                                    </p:cTn>
                                  </p:par>
                                  <p:par>
                                    <p:cTn id="21" presetID="17" presetClass="entr" presetSubtype="1" fill="hold" grpId="0" nodeType="withEffect">
                                      <p:stCondLst>
                                        <p:cond delay="2500"/>
                                      </p:stCondLst>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ppt_x</p:attrName>
                                            </p:attrNameLst>
                                          </p:cBhvr>
                                          <p:tavLst>
                                            <p:tav tm="0">
                                              <p:val>
                                                <p:strVal val="#ppt_x"/>
                                              </p:val>
                                            </p:tav>
                                            <p:tav tm="100000">
                                              <p:val>
                                                <p:strVal val="#ppt_x"/>
                                              </p:val>
                                            </p:tav>
                                          </p:tavLst>
                                        </p:anim>
                                        <p:anim calcmode="lin" valueType="num">
                                          <p:cBhvr>
                                            <p:cTn id="24" dur="500" fill="hold"/>
                                            <p:tgtEl>
                                              <p:spTgt spid="53"/>
                                            </p:tgtEl>
                                            <p:attrNameLst>
                                              <p:attrName>ppt_y</p:attrName>
                                            </p:attrNameLst>
                                          </p:cBhvr>
                                          <p:tavLst>
                                            <p:tav tm="0">
                                              <p:val>
                                                <p:strVal val="#ppt_y-#ppt_h/2"/>
                                              </p:val>
                                            </p:tav>
                                            <p:tav tm="100000">
                                              <p:val>
                                                <p:strVal val="#ppt_y"/>
                                              </p:val>
                                            </p:tav>
                                          </p:tavLst>
                                        </p:anim>
                                        <p:anim calcmode="lin" valueType="num">
                                          <p:cBhvr>
                                            <p:cTn id="25" dur="500" fill="hold"/>
                                            <p:tgtEl>
                                              <p:spTgt spid="53"/>
                                            </p:tgtEl>
                                            <p:attrNameLst>
                                              <p:attrName>ppt_w</p:attrName>
                                            </p:attrNameLst>
                                          </p:cBhvr>
                                          <p:tavLst>
                                            <p:tav tm="0">
                                              <p:val>
                                                <p:strVal val="#ppt_w"/>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childTnLst>
                                    </p:cTn>
                                  </p:par>
                                  <p:par>
                                    <p:cTn id="27" presetID="41" presetClass="entr" presetSubtype="0" fill="hold" grpId="0" nodeType="withEffect">
                                      <p:stCondLst>
                                        <p:cond delay="3000"/>
                                      </p:stCondLst>
                                      <p:iterate type="lt">
                                        <p:tmPct val="10000"/>
                                      </p:iterate>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55"/>
                                            </p:tgtEl>
                                            <p:attrNameLst>
                                              <p:attrName>ppt_y</p:attrName>
                                            </p:attrNameLst>
                                          </p:cBhvr>
                                          <p:tavLst>
                                            <p:tav tm="0">
                                              <p:val>
                                                <p:strVal val="#ppt_y"/>
                                              </p:val>
                                            </p:tav>
                                            <p:tav tm="100000">
                                              <p:val>
                                                <p:strVal val="#ppt_y"/>
                                              </p:val>
                                            </p:tav>
                                          </p:tavLst>
                                        </p:anim>
                                        <p:anim calcmode="lin" valueType="num">
                                          <p:cBhvr>
                                            <p:cTn id="31"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55"/>
                                            </p:tgtEl>
                                          </p:cBhvr>
                                        </p:animEffect>
                                      </p:childTnLst>
                                    </p:cTn>
                                  </p:par>
                                  <p:par>
                                    <p:cTn id="34" presetID="53" presetClass="entr" presetSubtype="16" fill="hold" grpId="0" nodeType="withEffect">
                                      <p:stCondLst>
                                        <p:cond delay="3900"/>
                                      </p:stCondLst>
                                      <p:iterate type="lt">
                                        <p:tmPct val="10000"/>
                                      </p:iterate>
                                      <p:childTnLst>
                                        <p:set>
                                          <p:cBhvr>
                                            <p:cTn id="35" dur="1" fill="hold">
                                              <p:stCondLst>
                                                <p:cond delay="0"/>
                                              </p:stCondLst>
                                            </p:cTn>
                                            <p:tgtEl>
                                              <p:spTgt spid="56"/>
                                            </p:tgtEl>
                                            <p:attrNameLst>
                                              <p:attrName>style.visibility</p:attrName>
                                            </p:attrNameLst>
                                          </p:cBhvr>
                                          <p:to>
                                            <p:strVal val="visible"/>
                                          </p:to>
                                        </p:set>
                                        <p:anim calcmode="lin" valueType="num">
                                          <p:cBhvr>
                                            <p:cTn id="36" dur="250" fill="hold"/>
                                            <p:tgtEl>
                                              <p:spTgt spid="56"/>
                                            </p:tgtEl>
                                            <p:attrNameLst>
                                              <p:attrName>ppt_w</p:attrName>
                                            </p:attrNameLst>
                                          </p:cBhvr>
                                          <p:tavLst>
                                            <p:tav tm="0">
                                              <p:val>
                                                <p:fltVal val="0"/>
                                              </p:val>
                                            </p:tav>
                                            <p:tav tm="100000">
                                              <p:val>
                                                <p:strVal val="#ppt_w"/>
                                              </p:val>
                                            </p:tav>
                                          </p:tavLst>
                                        </p:anim>
                                        <p:anim calcmode="lin" valueType="num">
                                          <p:cBhvr>
                                            <p:cTn id="37" dur="250" fill="hold"/>
                                            <p:tgtEl>
                                              <p:spTgt spid="56"/>
                                            </p:tgtEl>
                                            <p:attrNameLst>
                                              <p:attrName>ppt_h</p:attrName>
                                            </p:attrNameLst>
                                          </p:cBhvr>
                                          <p:tavLst>
                                            <p:tav tm="0">
                                              <p:val>
                                                <p:fltVal val="0"/>
                                              </p:val>
                                            </p:tav>
                                            <p:tav tm="100000">
                                              <p:val>
                                                <p:strVal val="#ppt_h"/>
                                              </p:val>
                                            </p:tav>
                                          </p:tavLst>
                                        </p:anim>
                                        <p:animEffect transition="in" filter="fade">
                                          <p:cBhvr>
                                            <p:cTn id="38" dur="250"/>
                                            <p:tgtEl>
                                              <p:spTgt spid="56"/>
                                            </p:tgtEl>
                                          </p:cBhvr>
                                        </p:animEffect>
                                      </p:childTnLst>
                                    </p:cTn>
                                  </p:par>
                                  <p:par>
                                    <p:cTn id="39" presetID="10" presetClass="entr" presetSubtype="0" fill="hold" nodeType="withEffect">
                                      <p:stCondLst>
                                        <p:cond delay="475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250"/>
                                            <p:tgtEl>
                                              <p:spTgt spid="94"/>
                                            </p:tgtEl>
                                          </p:cBhvr>
                                        </p:animEffect>
                                      </p:childTnLst>
                                    </p:cTn>
                                  </p:par>
                                  <p:par>
                                    <p:cTn id="42" presetID="22" presetClass="entr" presetSubtype="8" fill="hold" grpId="0" nodeType="withEffect">
                                      <p:stCondLst>
                                        <p:cond delay="5000"/>
                                      </p:stCondLst>
                                      <p:childTnLst>
                                        <p:set>
                                          <p:cBhvr>
                                            <p:cTn id="43" dur="1" fill="hold">
                                              <p:stCondLst>
                                                <p:cond delay="0"/>
                                              </p:stCondLst>
                                            </p:cTn>
                                            <p:tgtEl>
                                              <p:spTgt spid="54"/>
                                            </p:tgtEl>
                                            <p:attrNameLst>
                                              <p:attrName>style.visibility</p:attrName>
                                            </p:attrNameLst>
                                          </p:cBhvr>
                                          <p:to>
                                            <p:strVal val="visible"/>
                                          </p:to>
                                        </p:set>
                                        <p:animEffect transition="in" filter="wipe(left)">
                                          <p:cBhvr>
                                            <p:cTn id="44" dur="1000"/>
                                            <p:tgtEl>
                                              <p:spTgt spid="54"/>
                                            </p:tgtEl>
                                          </p:cBhvr>
                                        </p:animEffect>
                                      </p:childTnLst>
                                    </p:cTn>
                                  </p:par>
                                  <p:par>
                                    <p:cTn id="45" presetID="50" presetClass="entr" presetSubtype="0" decel="100000" fill="hold" grpId="0" nodeType="withEffect">
                                      <p:stCondLst>
                                        <p:cond delay="6250"/>
                                      </p:stCondLst>
                                      <p:childTnLst>
                                        <p:set>
                                          <p:cBhvr>
                                            <p:cTn id="46" dur="1" fill="hold">
                                              <p:stCondLst>
                                                <p:cond delay="0"/>
                                              </p:stCondLst>
                                            </p:cTn>
                                            <p:tgtEl>
                                              <p:spTgt spid="96"/>
                                            </p:tgtEl>
                                            <p:attrNameLst>
                                              <p:attrName>style.visibility</p:attrName>
                                            </p:attrNameLst>
                                          </p:cBhvr>
                                          <p:to>
                                            <p:strVal val="visible"/>
                                          </p:to>
                                        </p:set>
                                        <p:anim calcmode="lin" valueType="num">
                                          <p:cBhvr>
                                            <p:cTn id="47" dur="1000" fill="hold"/>
                                            <p:tgtEl>
                                              <p:spTgt spid="96"/>
                                            </p:tgtEl>
                                            <p:attrNameLst>
                                              <p:attrName>ppt_w</p:attrName>
                                            </p:attrNameLst>
                                          </p:cBhvr>
                                          <p:tavLst>
                                            <p:tav tm="0">
                                              <p:val>
                                                <p:strVal val="#ppt_w+.3"/>
                                              </p:val>
                                            </p:tav>
                                            <p:tav tm="100000">
                                              <p:val>
                                                <p:strVal val="#ppt_w"/>
                                              </p:val>
                                            </p:tav>
                                          </p:tavLst>
                                        </p:anim>
                                        <p:anim calcmode="lin" valueType="num">
                                          <p:cBhvr>
                                            <p:cTn id="48" dur="1000" fill="hold"/>
                                            <p:tgtEl>
                                              <p:spTgt spid="96"/>
                                            </p:tgtEl>
                                            <p:attrNameLst>
                                              <p:attrName>ppt_h</p:attrName>
                                            </p:attrNameLst>
                                          </p:cBhvr>
                                          <p:tavLst>
                                            <p:tav tm="0">
                                              <p:val>
                                                <p:strVal val="#ppt_h"/>
                                              </p:val>
                                            </p:tav>
                                            <p:tav tm="100000">
                                              <p:val>
                                                <p:strVal val="#ppt_h"/>
                                              </p:val>
                                            </p:tav>
                                          </p:tavLst>
                                        </p:anim>
                                        <p:animEffect transition="in" filter="fade">
                                          <p:cBhvr>
                                            <p:cTn id="49" dur="1000"/>
                                            <p:tgtEl>
                                              <p:spTgt spid="96"/>
                                            </p:tgtEl>
                                          </p:cBhvr>
                                        </p:animEffect>
                                      </p:childTnLst>
                                    </p:cTn>
                                  </p:par>
                                  <p:par>
                                    <p:cTn id="50" presetID="50" presetClass="entr" presetSubtype="0" decel="100000" fill="hold" grpId="0" nodeType="withEffect">
                                      <p:stCondLst>
                                        <p:cond delay="6250"/>
                                      </p:stCondLst>
                                      <p:childTnLst>
                                        <p:set>
                                          <p:cBhvr>
                                            <p:cTn id="51" dur="1" fill="hold">
                                              <p:stCondLst>
                                                <p:cond delay="0"/>
                                              </p:stCondLst>
                                            </p:cTn>
                                            <p:tgtEl>
                                              <p:spTgt spid="97"/>
                                            </p:tgtEl>
                                            <p:attrNameLst>
                                              <p:attrName>style.visibility</p:attrName>
                                            </p:attrNameLst>
                                          </p:cBhvr>
                                          <p:to>
                                            <p:strVal val="visible"/>
                                          </p:to>
                                        </p:set>
                                        <p:anim calcmode="lin" valueType="num">
                                          <p:cBhvr>
                                            <p:cTn id="52" dur="1000" fill="hold"/>
                                            <p:tgtEl>
                                              <p:spTgt spid="97"/>
                                            </p:tgtEl>
                                            <p:attrNameLst>
                                              <p:attrName>ppt_w</p:attrName>
                                            </p:attrNameLst>
                                          </p:cBhvr>
                                          <p:tavLst>
                                            <p:tav tm="0">
                                              <p:val>
                                                <p:strVal val="#ppt_w+.3"/>
                                              </p:val>
                                            </p:tav>
                                            <p:tav tm="100000">
                                              <p:val>
                                                <p:strVal val="#ppt_w"/>
                                              </p:val>
                                            </p:tav>
                                          </p:tavLst>
                                        </p:anim>
                                        <p:anim calcmode="lin" valueType="num">
                                          <p:cBhvr>
                                            <p:cTn id="53" dur="1000" fill="hold"/>
                                            <p:tgtEl>
                                              <p:spTgt spid="97"/>
                                            </p:tgtEl>
                                            <p:attrNameLst>
                                              <p:attrName>ppt_h</p:attrName>
                                            </p:attrNameLst>
                                          </p:cBhvr>
                                          <p:tavLst>
                                            <p:tav tm="0">
                                              <p:val>
                                                <p:strVal val="#ppt_h"/>
                                              </p:val>
                                            </p:tav>
                                            <p:tav tm="100000">
                                              <p:val>
                                                <p:strVal val="#ppt_h"/>
                                              </p:val>
                                            </p:tav>
                                          </p:tavLst>
                                        </p:anim>
                                        <p:animEffect transition="in" filter="fade">
                                          <p:cBhvr>
                                            <p:cTn id="54" dur="1000"/>
                                            <p:tgtEl>
                                              <p:spTgt spid="97"/>
                                            </p:tgtEl>
                                          </p:cBhvr>
                                        </p:animEffect>
                                      </p:childTnLst>
                                    </p:cTn>
                                  </p:par>
                                  <p:par>
                                    <p:cTn id="55" presetID="50" presetClass="entr" presetSubtype="0" decel="100000" fill="hold" grpId="0" nodeType="withEffect">
                                      <p:stCondLst>
                                        <p:cond delay="6250"/>
                                      </p:stCondLst>
                                      <p:childTnLst>
                                        <p:set>
                                          <p:cBhvr>
                                            <p:cTn id="56" dur="1" fill="hold">
                                              <p:stCondLst>
                                                <p:cond delay="0"/>
                                              </p:stCondLst>
                                            </p:cTn>
                                            <p:tgtEl>
                                              <p:spTgt spid="98"/>
                                            </p:tgtEl>
                                            <p:attrNameLst>
                                              <p:attrName>style.visibility</p:attrName>
                                            </p:attrNameLst>
                                          </p:cBhvr>
                                          <p:to>
                                            <p:strVal val="visible"/>
                                          </p:to>
                                        </p:set>
                                        <p:anim calcmode="lin" valueType="num">
                                          <p:cBhvr>
                                            <p:cTn id="57" dur="1000" fill="hold"/>
                                            <p:tgtEl>
                                              <p:spTgt spid="98"/>
                                            </p:tgtEl>
                                            <p:attrNameLst>
                                              <p:attrName>ppt_w</p:attrName>
                                            </p:attrNameLst>
                                          </p:cBhvr>
                                          <p:tavLst>
                                            <p:tav tm="0">
                                              <p:val>
                                                <p:strVal val="#ppt_w+.3"/>
                                              </p:val>
                                            </p:tav>
                                            <p:tav tm="100000">
                                              <p:val>
                                                <p:strVal val="#ppt_w"/>
                                              </p:val>
                                            </p:tav>
                                          </p:tavLst>
                                        </p:anim>
                                        <p:anim calcmode="lin" valueType="num">
                                          <p:cBhvr>
                                            <p:cTn id="58" dur="1000" fill="hold"/>
                                            <p:tgtEl>
                                              <p:spTgt spid="98"/>
                                            </p:tgtEl>
                                            <p:attrNameLst>
                                              <p:attrName>ppt_h</p:attrName>
                                            </p:attrNameLst>
                                          </p:cBhvr>
                                          <p:tavLst>
                                            <p:tav tm="0">
                                              <p:val>
                                                <p:strVal val="#ppt_h"/>
                                              </p:val>
                                            </p:tav>
                                            <p:tav tm="100000">
                                              <p:val>
                                                <p:strVal val="#ppt_h"/>
                                              </p:val>
                                            </p:tav>
                                          </p:tavLst>
                                        </p:anim>
                                        <p:animEffect transition="in" filter="fade">
                                          <p:cBhvr>
                                            <p:cTn id="59"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4" grpId="0"/>
          <p:bldP spid="55" grpId="0"/>
          <p:bldP spid="56" grpId="0"/>
          <p:bldP spid="96" grpId="0" animBg="1"/>
          <p:bldP spid="97" grpId="0" animBg="1"/>
          <p:bldP spid="98"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8954195" y="4410044"/>
            <a:ext cx="2209646" cy="2358283"/>
            <a:chOff x="2162516" y="4840784"/>
            <a:chExt cx="2209646" cy="2358283"/>
          </a:xfrm>
        </p:grpSpPr>
        <p:sp>
          <p:nvSpPr>
            <p:cNvPr id="3" name="Freeform 5"/>
            <p:cNvSpPr>
              <a:spLocks/>
            </p:cNvSpPr>
            <p:nvPr/>
          </p:nvSpPr>
          <p:spPr bwMode="auto">
            <a:xfrm>
              <a:off x="2597703" y="5574012"/>
              <a:ext cx="1774459" cy="1299431"/>
            </a:xfrm>
            <a:custGeom>
              <a:avLst/>
              <a:gdLst>
                <a:gd name="T0" fmla="*/ 572 w 979"/>
                <a:gd name="T1" fmla="*/ 258 h 717"/>
                <a:gd name="T2" fmla="*/ 518 w 979"/>
                <a:gd name="T3" fmla="*/ 230 h 717"/>
                <a:gd name="T4" fmla="*/ 412 w 979"/>
                <a:gd name="T5" fmla="*/ 271 h 717"/>
                <a:gd name="T6" fmla="*/ 337 w 979"/>
                <a:gd name="T7" fmla="*/ 214 h 717"/>
                <a:gd name="T8" fmla="*/ 416 w 979"/>
                <a:gd name="T9" fmla="*/ 163 h 717"/>
                <a:gd name="T10" fmla="*/ 533 w 979"/>
                <a:gd name="T11" fmla="*/ 101 h 717"/>
                <a:gd name="T12" fmla="*/ 574 w 979"/>
                <a:gd name="T13" fmla="*/ 113 h 717"/>
                <a:gd name="T14" fmla="*/ 733 w 979"/>
                <a:gd name="T15" fmla="*/ 207 h 717"/>
                <a:gd name="T16" fmla="*/ 776 w 979"/>
                <a:gd name="T17" fmla="*/ 396 h 717"/>
                <a:gd name="T18" fmla="*/ 790 w 979"/>
                <a:gd name="T19" fmla="*/ 498 h 717"/>
                <a:gd name="T20" fmla="*/ 979 w 979"/>
                <a:gd name="T21" fmla="*/ 717 h 717"/>
                <a:gd name="T22" fmla="*/ 597 w 979"/>
                <a:gd name="T23" fmla="*/ 717 h 717"/>
                <a:gd name="T24" fmla="*/ 540 w 979"/>
                <a:gd name="T25" fmla="*/ 662 h 717"/>
                <a:gd name="T26" fmla="*/ 277 w 979"/>
                <a:gd name="T27" fmla="*/ 520 h 717"/>
                <a:gd name="T28" fmla="*/ 113 w 979"/>
                <a:gd name="T29" fmla="*/ 426 h 717"/>
                <a:gd name="T30" fmla="*/ 81 w 979"/>
                <a:gd name="T31" fmla="*/ 329 h 717"/>
                <a:gd name="T32" fmla="*/ 84 w 979"/>
                <a:gd name="T33" fmla="*/ 232 h 717"/>
                <a:gd name="T34" fmla="*/ 1 w 979"/>
                <a:gd name="T35" fmla="*/ 160 h 717"/>
                <a:gd name="T36" fmla="*/ 118 w 979"/>
                <a:gd name="T37" fmla="*/ 120 h 717"/>
                <a:gd name="T38" fmla="*/ 28 w 979"/>
                <a:gd name="T39" fmla="*/ 56 h 717"/>
                <a:gd name="T40" fmla="*/ 127 w 979"/>
                <a:gd name="T41" fmla="*/ 14 h 717"/>
                <a:gd name="T42" fmla="*/ 572 w 979"/>
                <a:gd name="T43" fmla="*/ 258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9" h="717">
                  <a:moveTo>
                    <a:pt x="572" y="258"/>
                  </a:moveTo>
                  <a:cubicBezTo>
                    <a:pt x="572" y="258"/>
                    <a:pt x="532" y="246"/>
                    <a:pt x="518" y="230"/>
                  </a:cubicBezTo>
                  <a:cubicBezTo>
                    <a:pt x="518" y="230"/>
                    <a:pt x="472" y="270"/>
                    <a:pt x="412" y="271"/>
                  </a:cubicBezTo>
                  <a:cubicBezTo>
                    <a:pt x="353" y="272"/>
                    <a:pt x="326" y="234"/>
                    <a:pt x="337" y="214"/>
                  </a:cubicBezTo>
                  <a:cubicBezTo>
                    <a:pt x="348" y="194"/>
                    <a:pt x="387" y="199"/>
                    <a:pt x="416" y="163"/>
                  </a:cubicBezTo>
                  <a:cubicBezTo>
                    <a:pt x="446" y="127"/>
                    <a:pt x="463" y="77"/>
                    <a:pt x="533" y="101"/>
                  </a:cubicBezTo>
                  <a:cubicBezTo>
                    <a:pt x="546" y="105"/>
                    <a:pt x="560" y="109"/>
                    <a:pt x="574" y="113"/>
                  </a:cubicBezTo>
                  <a:cubicBezTo>
                    <a:pt x="641" y="133"/>
                    <a:pt x="721" y="156"/>
                    <a:pt x="733" y="207"/>
                  </a:cubicBezTo>
                  <a:cubicBezTo>
                    <a:pt x="749" y="269"/>
                    <a:pt x="749" y="344"/>
                    <a:pt x="776" y="396"/>
                  </a:cubicBezTo>
                  <a:cubicBezTo>
                    <a:pt x="803" y="448"/>
                    <a:pt x="790" y="498"/>
                    <a:pt x="790" y="498"/>
                  </a:cubicBezTo>
                  <a:cubicBezTo>
                    <a:pt x="790" y="498"/>
                    <a:pt x="934" y="705"/>
                    <a:pt x="979" y="717"/>
                  </a:cubicBezTo>
                  <a:cubicBezTo>
                    <a:pt x="597" y="717"/>
                    <a:pt x="597" y="717"/>
                    <a:pt x="597" y="717"/>
                  </a:cubicBezTo>
                  <a:cubicBezTo>
                    <a:pt x="597" y="717"/>
                    <a:pt x="555" y="690"/>
                    <a:pt x="540" y="662"/>
                  </a:cubicBezTo>
                  <a:cubicBezTo>
                    <a:pt x="540" y="662"/>
                    <a:pt x="350" y="635"/>
                    <a:pt x="277" y="520"/>
                  </a:cubicBezTo>
                  <a:cubicBezTo>
                    <a:pt x="277" y="520"/>
                    <a:pt x="169" y="453"/>
                    <a:pt x="113" y="426"/>
                  </a:cubicBezTo>
                  <a:cubicBezTo>
                    <a:pt x="57" y="399"/>
                    <a:pt x="48" y="360"/>
                    <a:pt x="81" y="329"/>
                  </a:cubicBezTo>
                  <a:cubicBezTo>
                    <a:pt x="81" y="329"/>
                    <a:pt x="36" y="270"/>
                    <a:pt x="84" y="232"/>
                  </a:cubicBezTo>
                  <a:cubicBezTo>
                    <a:pt x="84" y="232"/>
                    <a:pt x="0" y="207"/>
                    <a:pt x="1" y="160"/>
                  </a:cubicBezTo>
                  <a:cubicBezTo>
                    <a:pt x="3" y="113"/>
                    <a:pt x="48" y="104"/>
                    <a:pt x="118" y="120"/>
                  </a:cubicBezTo>
                  <a:cubicBezTo>
                    <a:pt x="118" y="120"/>
                    <a:pt x="19" y="102"/>
                    <a:pt x="28" y="56"/>
                  </a:cubicBezTo>
                  <a:cubicBezTo>
                    <a:pt x="37" y="9"/>
                    <a:pt x="90" y="0"/>
                    <a:pt x="127" y="14"/>
                  </a:cubicBezTo>
                  <a:cubicBezTo>
                    <a:pt x="165" y="29"/>
                    <a:pt x="572" y="258"/>
                    <a:pt x="572" y="258"/>
                  </a:cubicBezTo>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noEditPoints="1"/>
            </p:cNvSpPr>
            <p:nvPr/>
          </p:nvSpPr>
          <p:spPr bwMode="auto">
            <a:xfrm>
              <a:off x="2832919" y="4847679"/>
              <a:ext cx="799886" cy="1672558"/>
            </a:xfrm>
            <a:custGeom>
              <a:avLst/>
              <a:gdLst>
                <a:gd name="T0" fmla="*/ 0 w 441"/>
                <a:gd name="T1" fmla="*/ 836 h 923"/>
                <a:gd name="T2" fmla="*/ 0 w 441"/>
                <a:gd name="T3" fmla="*/ 878 h 923"/>
                <a:gd name="T4" fmla="*/ 45 w 441"/>
                <a:gd name="T5" fmla="*/ 923 h 923"/>
                <a:gd name="T6" fmla="*/ 148 w 441"/>
                <a:gd name="T7" fmla="*/ 923 h 923"/>
                <a:gd name="T8" fmla="*/ 147 w 441"/>
                <a:gd name="T9" fmla="*/ 921 h 923"/>
                <a:gd name="T10" fmla="*/ 141 w 441"/>
                <a:gd name="T11" fmla="*/ 917 h 923"/>
                <a:gd name="T12" fmla="*/ 48 w 441"/>
                <a:gd name="T13" fmla="*/ 917 h 923"/>
                <a:gd name="T14" fmla="*/ 4 w 441"/>
                <a:gd name="T15" fmla="*/ 873 h 923"/>
                <a:gd name="T16" fmla="*/ 4 w 441"/>
                <a:gd name="T17" fmla="*/ 838 h 923"/>
                <a:gd name="T18" fmla="*/ 0 w 441"/>
                <a:gd name="T19" fmla="*/ 836 h 923"/>
                <a:gd name="T20" fmla="*/ 338 w 441"/>
                <a:gd name="T21" fmla="*/ 0 h 923"/>
                <a:gd name="T22" fmla="*/ 45 w 441"/>
                <a:gd name="T23" fmla="*/ 0 h 923"/>
                <a:gd name="T24" fmla="*/ 0 w 441"/>
                <a:gd name="T25" fmla="*/ 44 h 923"/>
                <a:gd name="T26" fmla="*/ 0 w 441"/>
                <a:gd name="T27" fmla="*/ 416 h 923"/>
                <a:gd name="T28" fmla="*/ 4 w 441"/>
                <a:gd name="T29" fmla="*/ 418 h 923"/>
                <a:gd name="T30" fmla="*/ 4 w 441"/>
                <a:gd name="T31" fmla="*/ 49 h 923"/>
                <a:gd name="T32" fmla="*/ 48 w 441"/>
                <a:gd name="T33" fmla="*/ 5 h 923"/>
                <a:gd name="T34" fmla="*/ 48 w 441"/>
                <a:gd name="T35" fmla="*/ 5 h 923"/>
                <a:gd name="T36" fmla="*/ 338 w 441"/>
                <a:gd name="T37" fmla="*/ 5 h 923"/>
                <a:gd name="T38" fmla="*/ 338 w 441"/>
                <a:gd name="T39" fmla="*/ 0 h 923"/>
                <a:gd name="T40" fmla="*/ 396 w 441"/>
                <a:gd name="T41" fmla="*/ 0 h 923"/>
                <a:gd name="T42" fmla="*/ 385 w 441"/>
                <a:gd name="T43" fmla="*/ 0 h 923"/>
                <a:gd name="T44" fmla="*/ 385 w 441"/>
                <a:gd name="T45" fmla="*/ 5 h 923"/>
                <a:gd name="T46" fmla="*/ 393 w 441"/>
                <a:gd name="T47" fmla="*/ 5 h 923"/>
                <a:gd name="T48" fmla="*/ 437 w 441"/>
                <a:gd name="T49" fmla="*/ 49 h 923"/>
                <a:gd name="T50" fmla="*/ 437 w 441"/>
                <a:gd name="T51" fmla="*/ 512 h 923"/>
                <a:gd name="T52" fmla="*/ 441 w 441"/>
                <a:gd name="T53" fmla="*/ 513 h 923"/>
                <a:gd name="T54" fmla="*/ 441 w 441"/>
                <a:gd name="T55" fmla="*/ 44 h 923"/>
                <a:gd name="T56" fmla="*/ 396 w 441"/>
                <a:gd name="T57" fmla="*/ 0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1" h="923">
                  <a:moveTo>
                    <a:pt x="0" y="836"/>
                  </a:moveTo>
                  <a:cubicBezTo>
                    <a:pt x="0" y="878"/>
                    <a:pt x="0" y="878"/>
                    <a:pt x="0" y="878"/>
                  </a:cubicBezTo>
                  <a:cubicBezTo>
                    <a:pt x="0" y="903"/>
                    <a:pt x="20" y="923"/>
                    <a:pt x="45" y="923"/>
                  </a:cubicBezTo>
                  <a:cubicBezTo>
                    <a:pt x="148" y="923"/>
                    <a:pt x="148" y="923"/>
                    <a:pt x="148" y="923"/>
                  </a:cubicBezTo>
                  <a:cubicBezTo>
                    <a:pt x="148" y="922"/>
                    <a:pt x="147" y="921"/>
                    <a:pt x="147" y="921"/>
                  </a:cubicBezTo>
                  <a:cubicBezTo>
                    <a:pt x="147" y="921"/>
                    <a:pt x="145" y="920"/>
                    <a:pt x="141" y="917"/>
                  </a:cubicBezTo>
                  <a:cubicBezTo>
                    <a:pt x="48" y="917"/>
                    <a:pt x="48" y="917"/>
                    <a:pt x="48" y="917"/>
                  </a:cubicBezTo>
                  <a:cubicBezTo>
                    <a:pt x="23" y="917"/>
                    <a:pt x="4" y="897"/>
                    <a:pt x="4" y="873"/>
                  </a:cubicBezTo>
                  <a:cubicBezTo>
                    <a:pt x="4" y="838"/>
                    <a:pt x="4" y="838"/>
                    <a:pt x="4" y="838"/>
                  </a:cubicBezTo>
                  <a:cubicBezTo>
                    <a:pt x="2" y="837"/>
                    <a:pt x="1" y="836"/>
                    <a:pt x="0" y="836"/>
                  </a:cubicBezTo>
                  <a:moveTo>
                    <a:pt x="338" y="0"/>
                  </a:moveTo>
                  <a:cubicBezTo>
                    <a:pt x="45" y="0"/>
                    <a:pt x="45" y="0"/>
                    <a:pt x="45" y="0"/>
                  </a:cubicBezTo>
                  <a:cubicBezTo>
                    <a:pt x="20" y="0"/>
                    <a:pt x="0" y="20"/>
                    <a:pt x="0" y="44"/>
                  </a:cubicBezTo>
                  <a:cubicBezTo>
                    <a:pt x="0" y="416"/>
                    <a:pt x="0" y="416"/>
                    <a:pt x="0" y="416"/>
                  </a:cubicBezTo>
                  <a:cubicBezTo>
                    <a:pt x="1" y="417"/>
                    <a:pt x="2" y="417"/>
                    <a:pt x="4" y="418"/>
                  </a:cubicBezTo>
                  <a:cubicBezTo>
                    <a:pt x="4" y="49"/>
                    <a:pt x="4" y="49"/>
                    <a:pt x="4" y="49"/>
                  </a:cubicBezTo>
                  <a:cubicBezTo>
                    <a:pt x="4" y="25"/>
                    <a:pt x="23" y="5"/>
                    <a:pt x="48" y="5"/>
                  </a:cubicBezTo>
                  <a:cubicBezTo>
                    <a:pt x="48" y="5"/>
                    <a:pt x="48" y="5"/>
                    <a:pt x="48" y="5"/>
                  </a:cubicBezTo>
                  <a:cubicBezTo>
                    <a:pt x="338" y="5"/>
                    <a:pt x="338" y="5"/>
                    <a:pt x="338" y="5"/>
                  </a:cubicBezTo>
                  <a:cubicBezTo>
                    <a:pt x="338" y="0"/>
                    <a:pt x="338" y="0"/>
                    <a:pt x="338" y="0"/>
                  </a:cubicBezTo>
                  <a:moveTo>
                    <a:pt x="396" y="0"/>
                  </a:moveTo>
                  <a:cubicBezTo>
                    <a:pt x="385" y="0"/>
                    <a:pt x="385" y="0"/>
                    <a:pt x="385" y="0"/>
                  </a:cubicBezTo>
                  <a:cubicBezTo>
                    <a:pt x="385" y="5"/>
                    <a:pt x="385" y="5"/>
                    <a:pt x="385" y="5"/>
                  </a:cubicBezTo>
                  <a:cubicBezTo>
                    <a:pt x="393" y="5"/>
                    <a:pt x="393" y="5"/>
                    <a:pt x="393" y="5"/>
                  </a:cubicBezTo>
                  <a:cubicBezTo>
                    <a:pt x="417" y="5"/>
                    <a:pt x="437" y="25"/>
                    <a:pt x="437" y="49"/>
                  </a:cubicBezTo>
                  <a:cubicBezTo>
                    <a:pt x="437" y="512"/>
                    <a:pt x="437" y="512"/>
                    <a:pt x="437" y="512"/>
                  </a:cubicBezTo>
                  <a:cubicBezTo>
                    <a:pt x="438" y="512"/>
                    <a:pt x="440" y="513"/>
                    <a:pt x="441" y="513"/>
                  </a:cubicBezTo>
                  <a:cubicBezTo>
                    <a:pt x="441" y="44"/>
                    <a:pt x="441" y="44"/>
                    <a:pt x="441" y="44"/>
                  </a:cubicBezTo>
                  <a:cubicBezTo>
                    <a:pt x="441" y="20"/>
                    <a:pt x="421" y="0"/>
                    <a:pt x="39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noEditPoints="1"/>
            </p:cNvSpPr>
            <p:nvPr/>
          </p:nvSpPr>
          <p:spPr bwMode="auto">
            <a:xfrm>
              <a:off x="2832919" y="5601594"/>
              <a:ext cx="799886" cy="918643"/>
            </a:xfrm>
            <a:custGeom>
              <a:avLst/>
              <a:gdLst>
                <a:gd name="T0" fmla="*/ 437 w 441"/>
                <a:gd name="T1" fmla="*/ 96 h 507"/>
                <a:gd name="T2" fmla="*/ 437 w 441"/>
                <a:gd name="T3" fmla="*/ 457 h 507"/>
                <a:gd name="T4" fmla="*/ 393 w 441"/>
                <a:gd name="T5" fmla="*/ 501 h 507"/>
                <a:gd name="T6" fmla="*/ 141 w 441"/>
                <a:gd name="T7" fmla="*/ 501 h 507"/>
                <a:gd name="T8" fmla="*/ 147 w 441"/>
                <a:gd name="T9" fmla="*/ 505 h 507"/>
                <a:gd name="T10" fmla="*/ 148 w 441"/>
                <a:gd name="T11" fmla="*/ 507 h 507"/>
                <a:gd name="T12" fmla="*/ 396 w 441"/>
                <a:gd name="T13" fmla="*/ 507 h 507"/>
                <a:gd name="T14" fmla="*/ 441 w 441"/>
                <a:gd name="T15" fmla="*/ 462 h 507"/>
                <a:gd name="T16" fmla="*/ 441 w 441"/>
                <a:gd name="T17" fmla="*/ 97 h 507"/>
                <a:gd name="T18" fmla="*/ 437 w 441"/>
                <a:gd name="T19" fmla="*/ 96 h 507"/>
                <a:gd name="T20" fmla="*/ 0 w 441"/>
                <a:gd name="T21" fmla="*/ 0 h 507"/>
                <a:gd name="T22" fmla="*/ 0 w 441"/>
                <a:gd name="T23" fmla="*/ 420 h 507"/>
                <a:gd name="T24" fmla="*/ 4 w 441"/>
                <a:gd name="T25" fmla="*/ 422 h 507"/>
                <a:gd name="T26" fmla="*/ 4 w 441"/>
                <a:gd name="T27" fmla="*/ 2 h 507"/>
                <a:gd name="T28" fmla="*/ 0 w 441"/>
                <a:gd name="T2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507">
                  <a:moveTo>
                    <a:pt x="437" y="96"/>
                  </a:moveTo>
                  <a:cubicBezTo>
                    <a:pt x="437" y="457"/>
                    <a:pt x="437" y="457"/>
                    <a:pt x="437" y="457"/>
                  </a:cubicBezTo>
                  <a:cubicBezTo>
                    <a:pt x="437" y="481"/>
                    <a:pt x="417" y="501"/>
                    <a:pt x="393" y="501"/>
                  </a:cubicBezTo>
                  <a:cubicBezTo>
                    <a:pt x="141" y="501"/>
                    <a:pt x="141" y="501"/>
                    <a:pt x="141" y="501"/>
                  </a:cubicBezTo>
                  <a:cubicBezTo>
                    <a:pt x="145" y="504"/>
                    <a:pt x="147" y="505"/>
                    <a:pt x="147" y="505"/>
                  </a:cubicBezTo>
                  <a:cubicBezTo>
                    <a:pt x="147" y="505"/>
                    <a:pt x="148" y="506"/>
                    <a:pt x="148" y="507"/>
                  </a:cubicBezTo>
                  <a:cubicBezTo>
                    <a:pt x="396" y="507"/>
                    <a:pt x="396" y="507"/>
                    <a:pt x="396" y="507"/>
                  </a:cubicBezTo>
                  <a:cubicBezTo>
                    <a:pt x="421" y="507"/>
                    <a:pt x="441" y="487"/>
                    <a:pt x="441" y="462"/>
                  </a:cubicBezTo>
                  <a:cubicBezTo>
                    <a:pt x="441" y="97"/>
                    <a:pt x="441" y="97"/>
                    <a:pt x="441" y="97"/>
                  </a:cubicBezTo>
                  <a:cubicBezTo>
                    <a:pt x="440" y="97"/>
                    <a:pt x="438" y="96"/>
                    <a:pt x="437" y="96"/>
                  </a:cubicBezTo>
                  <a:moveTo>
                    <a:pt x="0" y="0"/>
                  </a:moveTo>
                  <a:cubicBezTo>
                    <a:pt x="0" y="420"/>
                    <a:pt x="0" y="420"/>
                    <a:pt x="0" y="420"/>
                  </a:cubicBezTo>
                  <a:cubicBezTo>
                    <a:pt x="1" y="420"/>
                    <a:pt x="2" y="421"/>
                    <a:pt x="4" y="422"/>
                  </a:cubicBezTo>
                  <a:cubicBezTo>
                    <a:pt x="4" y="2"/>
                    <a:pt x="4" y="2"/>
                    <a:pt x="4" y="2"/>
                  </a:cubicBezTo>
                  <a:cubicBezTo>
                    <a:pt x="2" y="1"/>
                    <a:pt x="1" y="1"/>
                    <a:pt x="0" y="0"/>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noEditPoints="1"/>
            </p:cNvSpPr>
            <p:nvPr/>
          </p:nvSpPr>
          <p:spPr bwMode="auto">
            <a:xfrm>
              <a:off x="2840581" y="4856873"/>
              <a:ext cx="248240" cy="1651871"/>
            </a:xfrm>
            <a:custGeom>
              <a:avLst/>
              <a:gdLst>
                <a:gd name="T0" fmla="*/ 0 w 137"/>
                <a:gd name="T1" fmla="*/ 833 h 912"/>
                <a:gd name="T2" fmla="*/ 0 w 137"/>
                <a:gd name="T3" fmla="*/ 868 h 912"/>
                <a:gd name="T4" fmla="*/ 44 w 137"/>
                <a:gd name="T5" fmla="*/ 912 h 912"/>
                <a:gd name="T6" fmla="*/ 137 w 137"/>
                <a:gd name="T7" fmla="*/ 912 h 912"/>
                <a:gd name="T8" fmla="*/ 137 w 137"/>
                <a:gd name="T9" fmla="*/ 912 h 912"/>
                <a:gd name="T10" fmla="*/ 44 w 137"/>
                <a:gd name="T11" fmla="*/ 912 h 912"/>
                <a:gd name="T12" fmla="*/ 0 w 137"/>
                <a:gd name="T13" fmla="*/ 868 h 912"/>
                <a:gd name="T14" fmla="*/ 0 w 137"/>
                <a:gd name="T15" fmla="*/ 833 h 912"/>
                <a:gd name="T16" fmla="*/ 0 w 137"/>
                <a:gd name="T17" fmla="*/ 833 h 912"/>
                <a:gd name="T18" fmla="*/ 44 w 137"/>
                <a:gd name="T19" fmla="*/ 0 h 912"/>
                <a:gd name="T20" fmla="*/ 44 w 137"/>
                <a:gd name="T21" fmla="*/ 0 h 912"/>
                <a:gd name="T22" fmla="*/ 0 w 137"/>
                <a:gd name="T23" fmla="*/ 44 h 912"/>
                <a:gd name="T24" fmla="*/ 0 w 137"/>
                <a:gd name="T25" fmla="*/ 413 h 912"/>
                <a:gd name="T26" fmla="*/ 0 w 137"/>
                <a:gd name="T27" fmla="*/ 413 h 912"/>
                <a:gd name="T28" fmla="*/ 0 w 137"/>
                <a:gd name="T29" fmla="*/ 44 h 912"/>
                <a:gd name="T30" fmla="*/ 44 w 137"/>
                <a:gd name="T31" fmla="*/ 0 h 912"/>
                <a:gd name="T32" fmla="*/ 44 w 137"/>
                <a:gd name="T33" fmla="*/ 0 h 912"/>
                <a:gd name="T34" fmla="*/ 44 w 137"/>
                <a:gd name="T35"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912">
                  <a:moveTo>
                    <a:pt x="0" y="833"/>
                  </a:moveTo>
                  <a:cubicBezTo>
                    <a:pt x="0" y="868"/>
                    <a:pt x="0" y="868"/>
                    <a:pt x="0" y="868"/>
                  </a:cubicBezTo>
                  <a:cubicBezTo>
                    <a:pt x="0" y="892"/>
                    <a:pt x="19" y="912"/>
                    <a:pt x="44" y="912"/>
                  </a:cubicBezTo>
                  <a:cubicBezTo>
                    <a:pt x="137" y="912"/>
                    <a:pt x="137" y="912"/>
                    <a:pt x="137" y="912"/>
                  </a:cubicBezTo>
                  <a:cubicBezTo>
                    <a:pt x="137" y="912"/>
                    <a:pt x="137" y="912"/>
                    <a:pt x="137" y="912"/>
                  </a:cubicBezTo>
                  <a:cubicBezTo>
                    <a:pt x="44" y="912"/>
                    <a:pt x="44" y="912"/>
                    <a:pt x="44" y="912"/>
                  </a:cubicBezTo>
                  <a:cubicBezTo>
                    <a:pt x="19" y="912"/>
                    <a:pt x="0" y="892"/>
                    <a:pt x="0" y="868"/>
                  </a:cubicBezTo>
                  <a:cubicBezTo>
                    <a:pt x="0" y="833"/>
                    <a:pt x="0" y="833"/>
                    <a:pt x="0" y="833"/>
                  </a:cubicBezTo>
                  <a:cubicBezTo>
                    <a:pt x="0" y="833"/>
                    <a:pt x="0" y="833"/>
                    <a:pt x="0" y="833"/>
                  </a:cubicBezTo>
                  <a:moveTo>
                    <a:pt x="44" y="0"/>
                  </a:moveTo>
                  <a:cubicBezTo>
                    <a:pt x="44" y="0"/>
                    <a:pt x="44" y="0"/>
                    <a:pt x="44" y="0"/>
                  </a:cubicBezTo>
                  <a:cubicBezTo>
                    <a:pt x="19" y="0"/>
                    <a:pt x="0" y="20"/>
                    <a:pt x="0" y="44"/>
                  </a:cubicBezTo>
                  <a:cubicBezTo>
                    <a:pt x="0" y="413"/>
                    <a:pt x="0" y="413"/>
                    <a:pt x="0" y="413"/>
                  </a:cubicBezTo>
                  <a:cubicBezTo>
                    <a:pt x="0" y="413"/>
                    <a:pt x="0" y="413"/>
                    <a:pt x="0" y="413"/>
                  </a:cubicBezTo>
                  <a:cubicBezTo>
                    <a:pt x="0" y="44"/>
                    <a:pt x="0" y="44"/>
                    <a:pt x="0" y="44"/>
                  </a:cubicBezTo>
                  <a:cubicBezTo>
                    <a:pt x="0" y="20"/>
                    <a:pt x="19" y="0"/>
                    <a:pt x="44" y="0"/>
                  </a:cubicBezTo>
                  <a:cubicBezTo>
                    <a:pt x="44" y="0"/>
                    <a:pt x="44" y="0"/>
                    <a:pt x="44" y="0"/>
                  </a:cubicBezTo>
                  <a:cubicBezTo>
                    <a:pt x="44" y="0"/>
                    <a:pt x="44" y="0"/>
                    <a:pt x="4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noEditPoints="1"/>
            </p:cNvSpPr>
            <p:nvPr/>
          </p:nvSpPr>
          <p:spPr bwMode="auto">
            <a:xfrm>
              <a:off x="2840581" y="5604659"/>
              <a:ext cx="784562" cy="904085"/>
            </a:xfrm>
            <a:custGeom>
              <a:avLst/>
              <a:gdLst>
                <a:gd name="T0" fmla="*/ 433 w 433"/>
                <a:gd name="T1" fmla="*/ 454 h 499"/>
                <a:gd name="T2" fmla="*/ 433 w 433"/>
                <a:gd name="T3" fmla="*/ 455 h 499"/>
                <a:gd name="T4" fmla="*/ 389 w 433"/>
                <a:gd name="T5" fmla="*/ 499 h 499"/>
                <a:gd name="T6" fmla="*/ 137 w 433"/>
                <a:gd name="T7" fmla="*/ 499 h 499"/>
                <a:gd name="T8" fmla="*/ 137 w 433"/>
                <a:gd name="T9" fmla="*/ 499 h 499"/>
                <a:gd name="T10" fmla="*/ 389 w 433"/>
                <a:gd name="T11" fmla="*/ 499 h 499"/>
                <a:gd name="T12" fmla="*/ 433 w 433"/>
                <a:gd name="T13" fmla="*/ 455 h 499"/>
                <a:gd name="T14" fmla="*/ 433 w 433"/>
                <a:gd name="T15" fmla="*/ 455 h 499"/>
                <a:gd name="T16" fmla="*/ 433 w 433"/>
                <a:gd name="T17" fmla="*/ 454 h 499"/>
                <a:gd name="T18" fmla="*/ 0 w 433"/>
                <a:gd name="T19" fmla="*/ 0 h 499"/>
                <a:gd name="T20" fmla="*/ 0 w 433"/>
                <a:gd name="T21" fmla="*/ 420 h 499"/>
                <a:gd name="T22" fmla="*/ 0 w 433"/>
                <a:gd name="T23" fmla="*/ 420 h 499"/>
                <a:gd name="T24" fmla="*/ 0 w 433"/>
                <a:gd name="T25" fmla="*/ 0 h 499"/>
                <a:gd name="T26" fmla="*/ 0 w 433"/>
                <a:gd name="T2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3" h="499">
                  <a:moveTo>
                    <a:pt x="433" y="454"/>
                  </a:moveTo>
                  <a:cubicBezTo>
                    <a:pt x="433" y="455"/>
                    <a:pt x="433" y="455"/>
                    <a:pt x="433" y="455"/>
                  </a:cubicBezTo>
                  <a:cubicBezTo>
                    <a:pt x="433" y="479"/>
                    <a:pt x="413" y="499"/>
                    <a:pt x="389" y="499"/>
                  </a:cubicBezTo>
                  <a:cubicBezTo>
                    <a:pt x="137" y="499"/>
                    <a:pt x="137" y="499"/>
                    <a:pt x="137" y="499"/>
                  </a:cubicBezTo>
                  <a:cubicBezTo>
                    <a:pt x="137" y="499"/>
                    <a:pt x="137" y="499"/>
                    <a:pt x="137" y="499"/>
                  </a:cubicBezTo>
                  <a:cubicBezTo>
                    <a:pt x="389" y="499"/>
                    <a:pt x="389" y="499"/>
                    <a:pt x="389" y="499"/>
                  </a:cubicBezTo>
                  <a:cubicBezTo>
                    <a:pt x="413" y="499"/>
                    <a:pt x="433" y="479"/>
                    <a:pt x="433" y="455"/>
                  </a:cubicBezTo>
                  <a:cubicBezTo>
                    <a:pt x="433" y="455"/>
                    <a:pt x="433" y="455"/>
                    <a:pt x="433" y="455"/>
                  </a:cubicBezTo>
                  <a:cubicBezTo>
                    <a:pt x="433" y="454"/>
                    <a:pt x="433" y="454"/>
                    <a:pt x="433" y="454"/>
                  </a:cubicBezTo>
                  <a:moveTo>
                    <a:pt x="0" y="0"/>
                  </a:moveTo>
                  <a:cubicBezTo>
                    <a:pt x="0" y="420"/>
                    <a:pt x="0" y="420"/>
                    <a:pt x="0" y="420"/>
                  </a:cubicBezTo>
                  <a:cubicBezTo>
                    <a:pt x="0" y="420"/>
                    <a:pt x="0" y="420"/>
                    <a:pt x="0" y="420"/>
                  </a:cubicBezTo>
                  <a:cubicBezTo>
                    <a:pt x="0" y="0"/>
                    <a:pt x="0" y="0"/>
                    <a:pt x="0" y="0"/>
                  </a:cubicBezTo>
                  <a:cubicBezTo>
                    <a:pt x="0" y="0"/>
                    <a:pt x="0" y="0"/>
                    <a:pt x="0" y="0"/>
                  </a:cubicBezTo>
                </a:path>
              </a:pathLst>
            </a:custGeom>
            <a:solidFill>
              <a:srgbClr val="F3F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noEditPoints="1"/>
            </p:cNvSpPr>
            <p:nvPr/>
          </p:nvSpPr>
          <p:spPr bwMode="auto">
            <a:xfrm>
              <a:off x="2840581" y="4856873"/>
              <a:ext cx="248240" cy="1651871"/>
            </a:xfrm>
            <a:custGeom>
              <a:avLst/>
              <a:gdLst>
                <a:gd name="T0" fmla="*/ 0 w 137"/>
                <a:gd name="T1" fmla="*/ 833 h 912"/>
                <a:gd name="T2" fmla="*/ 0 w 137"/>
                <a:gd name="T3" fmla="*/ 868 h 912"/>
                <a:gd name="T4" fmla="*/ 44 w 137"/>
                <a:gd name="T5" fmla="*/ 912 h 912"/>
                <a:gd name="T6" fmla="*/ 137 w 137"/>
                <a:gd name="T7" fmla="*/ 912 h 912"/>
                <a:gd name="T8" fmla="*/ 0 w 137"/>
                <a:gd name="T9" fmla="*/ 833 h 912"/>
                <a:gd name="T10" fmla="*/ 44 w 137"/>
                <a:gd name="T11" fmla="*/ 0 h 912"/>
                <a:gd name="T12" fmla="*/ 44 w 137"/>
                <a:gd name="T13" fmla="*/ 0 h 912"/>
                <a:gd name="T14" fmla="*/ 0 w 137"/>
                <a:gd name="T15" fmla="*/ 44 h 912"/>
                <a:gd name="T16" fmla="*/ 0 w 137"/>
                <a:gd name="T17" fmla="*/ 413 h 912"/>
                <a:gd name="T18" fmla="*/ 11 w 137"/>
                <a:gd name="T19" fmla="*/ 419 h 912"/>
                <a:gd name="T20" fmla="*/ 11 w 137"/>
                <a:gd name="T21" fmla="*/ 114 h 912"/>
                <a:gd name="T22" fmla="*/ 95 w 137"/>
                <a:gd name="T23" fmla="*/ 114 h 912"/>
                <a:gd name="T24" fmla="*/ 44 w 137"/>
                <a:gd name="T25"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912">
                  <a:moveTo>
                    <a:pt x="0" y="833"/>
                  </a:moveTo>
                  <a:cubicBezTo>
                    <a:pt x="0" y="868"/>
                    <a:pt x="0" y="868"/>
                    <a:pt x="0" y="868"/>
                  </a:cubicBezTo>
                  <a:cubicBezTo>
                    <a:pt x="0" y="892"/>
                    <a:pt x="19" y="912"/>
                    <a:pt x="44" y="912"/>
                  </a:cubicBezTo>
                  <a:cubicBezTo>
                    <a:pt x="137" y="912"/>
                    <a:pt x="137" y="912"/>
                    <a:pt x="137" y="912"/>
                  </a:cubicBezTo>
                  <a:cubicBezTo>
                    <a:pt x="117" y="900"/>
                    <a:pt x="49" y="859"/>
                    <a:pt x="0" y="833"/>
                  </a:cubicBezTo>
                  <a:moveTo>
                    <a:pt x="44" y="0"/>
                  </a:moveTo>
                  <a:cubicBezTo>
                    <a:pt x="44" y="0"/>
                    <a:pt x="44" y="0"/>
                    <a:pt x="44" y="0"/>
                  </a:cubicBezTo>
                  <a:cubicBezTo>
                    <a:pt x="19" y="0"/>
                    <a:pt x="0" y="20"/>
                    <a:pt x="0" y="44"/>
                  </a:cubicBezTo>
                  <a:cubicBezTo>
                    <a:pt x="0" y="413"/>
                    <a:pt x="0" y="413"/>
                    <a:pt x="0" y="413"/>
                  </a:cubicBezTo>
                  <a:cubicBezTo>
                    <a:pt x="3" y="415"/>
                    <a:pt x="7" y="416"/>
                    <a:pt x="11" y="419"/>
                  </a:cubicBezTo>
                  <a:cubicBezTo>
                    <a:pt x="11" y="114"/>
                    <a:pt x="11" y="114"/>
                    <a:pt x="11" y="114"/>
                  </a:cubicBezTo>
                  <a:cubicBezTo>
                    <a:pt x="95" y="114"/>
                    <a:pt x="95" y="114"/>
                    <a:pt x="95" y="114"/>
                  </a:cubicBezTo>
                  <a:cubicBezTo>
                    <a:pt x="44" y="0"/>
                    <a:pt x="44" y="0"/>
                    <a:pt x="4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p:nvSpPr>
          <p:spPr bwMode="auto">
            <a:xfrm>
              <a:off x="2840581" y="5604659"/>
              <a:ext cx="784562" cy="904085"/>
            </a:xfrm>
            <a:custGeom>
              <a:avLst/>
              <a:gdLst>
                <a:gd name="T0" fmla="*/ 0 w 433"/>
                <a:gd name="T1" fmla="*/ 0 h 499"/>
                <a:gd name="T2" fmla="*/ 0 w 433"/>
                <a:gd name="T3" fmla="*/ 420 h 499"/>
                <a:gd name="T4" fmla="*/ 137 w 433"/>
                <a:gd name="T5" fmla="*/ 499 h 499"/>
                <a:gd name="T6" fmla="*/ 389 w 433"/>
                <a:gd name="T7" fmla="*/ 499 h 499"/>
                <a:gd name="T8" fmla="*/ 433 w 433"/>
                <a:gd name="T9" fmla="*/ 455 h 499"/>
                <a:gd name="T10" fmla="*/ 433 w 433"/>
                <a:gd name="T11" fmla="*/ 454 h 499"/>
                <a:gd name="T12" fmla="*/ 399 w 433"/>
                <a:gd name="T13" fmla="*/ 378 h 499"/>
                <a:gd name="T14" fmla="*/ 11 w 433"/>
                <a:gd name="T15" fmla="*/ 378 h 499"/>
                <a:gd name="T16" fmla="*/ 11 w 433"/>
                <a:gd name="T17" fmla="*/ 6 h 499"/>
                <a:gd name="T18" fmla="*/ 0 w 433"/>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499">
                  <a:moveTo>
                    <a:pt x="0" y="0"/>
                  </a:moveTo>
                  <a:cubicBezTo>
                    <a:pt x="0" y="420"/>
                    <a:pt x="0" y="420"/>
                    <a:pt x="0" y="420"/>
                  </a:cubicBezTo>
                  <a:cubicBezTo>
                    <a:pt x="49" y="446"/>
                    <a:pt x="117" y="487"/>
                    <a:pt x="137" y="499"/>
                  </a:cubicBezTo>
                  <a:cubicBezTo>
                    <a:pt x="389" y="499"/>
                    <a:pt x="389" y="499"/>
                    <a:pt x="389" y="499"/>
                  </a:cubicBezTo>
                  <a:cubicBezTo>
                    <a:pt x="413" y="499"/>
                    <a:pt x="433" y="479"/>
                    <a:pt x="433" y="455"/>
                  </a:cubicBezTo>
                  <a:cubicBezTo>
                    <a:pt x="433" y="454"/>
                    <a:pt x="433" y="454"/>
                    <a:pt x="433" y="454"/>
                  </a:cubicBezTo>
                  <a:cubicBezTo>
                    <a:pt x="399" y="378"/>
                    <a:pt x="399" y="378"/>
                    <a:pt x="399" y="378"/>
                  </a:cubicBezTo>
                  <a:cubicBezTo>
                    <a:pt x="11" y="378"/>
                    <a:pt x="11" y="378"/>
                    <a:pt x="11" y="378"/>
                  </a:cubicBezTo>
                  <a:cubicBezTo>
                    <a:pt x="11" y="6"/>
                    <a:pt x="11" y="6"/>
                    <a:pt x="11" y="6"/>
                  </a:cubicBezTo>
                  <a:cubicBezTo>
                    <a:pt x="7" y="3"/>
                    <a:pt x="3" y="2"/>
                    <a:pt x="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2"/>
            <p:cNvSpPr>
              <a:spLocks noChangeArrowheads="1"/>
            </p:cNvSpPr>
            <p:nvPr/>
          </p:nvSpPr>
          <p:spPr bwMode="auto">
            <a:xfrm>
              <a:off x="2860501" y="5062974"/>
              <a:ext cx="735527" cy="122664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3"/>
            <p:cNvSpPr>
              <a:spLocks noChangeArrowheads="1"/>
            </p:cNvSpPr>
            <p:nvPr/>
          </p:nvSpPr>
          <p:spPr bwMode="auto">
            <a:xfrm>
              <a:off x="2860501" y="5062974"/>
              <a:ext cx="735527" cy="122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noEditPoints="1"/>
            </p:cNvSpPr>
            <p:nvPr/>
          </p:nvSpPr>
          <p:spPr bwMode="auto">
            <a:xfrm>
              <a:off x="2920263" y="4856873"/>
              <a:ext cx="704880" cy="918643"/>
            </a:xfrm>
            <a:custGeom>
              <a:avLst/>
              <a:gdLst>
                <a:gd name="T0" fmla="*/ 290 w 389"/>
                <a:gd name="T1" fmla="*/ 0 h 507"/>
                <a:gd name="T2" fmla="*/ 0 w 389"/>
                <a:gd name="T3" fmla="*/ 0 h 507"/>
                <a:gd name="T4" fmla="*/ 0 w 389"/>
                <a:gd name="T5" fmla="*/ 0 h 507"/>
                <a:gd name="T6" fmla="*/ 290 w 389"/>
                <a:gd name="T7" fmla="*/ 0 h 507"/>
                <a:gd name="T8" fmla="*/ 290 w 389"/>
                <a:gd name="T9" fmla="*/ 0 h 507"/>
                <a:gd name="T10" fmla="*/ 345 w 389"/>
                <a:gd name="T11" fmla="*/ 0 h 507"/>
                <a:gd name="T12" fmla="*/ 337 w 389"/>
                <a:gd name="T13" fmla="*/ 0 h 507"/>
                <a:gd name="T14" fmla="*/ 337 w 389"/>
                <a:gd name="T15" fmla="*/ 0 h 507"/>
                <a:gd name="T16" fmla="*/ 345 w 389"/>
                <a:gd name="T17" fmla="*/ 0 h 507"/>
                <a:gd name="T18" fmla="*/ 389 w 389"/>
                <a:gd name="T19" fmla="*/ 44 h 507"/>
                <a:gd name="T20" fmla="*/ 389 w 389"/>
                <a:gd name="T21" fmla="*/ 507 h 507"/>
                <a:gd name="T22" fmla="*/ 389 w 389"/>
                <a:gd name="T23" fmla="*/ 507 h 507"/>
                <a:gd name="T24" fmla="*/ 389 w 389"/>
                <a:gd name="T25" fmla="*/ 44 h 507"/>
                <a:gd name="T26" fmla="*/ 345 w 389"/>
                <a:gd name="T27"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9" h="507">
                  <a:moveTo>
                    <a:pt x="290" y="0"/>
                  </a:moveTo>
                  <a:cubicBezTo>
                    <a:pt x="0" y="0"/>
                    <a:pt x="0" y="0"/>
                    <a:pt x="0" y="0"/>
                  </a:cubicBezTo>
                  <a:cubicBezTo>
                    <a:pt x="0" y="0"/>
                    <a:pt x="0" y="0"/>
                    <a:pt x="0" y="0"/>
                  </a:cubicBezTo>
                  <a:cubicBezTo>
                    <a:pt x="290" y="0"/>
                    <a:pt x="290" y="0"/>
                    <a:pt x="290" y="0"/>
                  </a:cubicBezTo>
                  <a:cubicBezTo>
                    <a:pt x="290" y="0"/>
                    <a:pt x="290" y="0"/>
                    <a:pt x="290" y="0"/>
                  </a:cubicBezTo>
                  <a:moveTo>
                    <a:pt x="345" y="0"/>
                  </a:moveTo>
                  <a:cubicBezTo>
                    <a:pt x="337" y="0"/>
                    <a:pt x="337" y="0"/>
                    <a:pt x="337" y="0"/>
                  </a:cubicBezTo>
                  <a:cubicBezTo>
                    <a:pt x="337" y="0"/>
                    <a:pt x="337" y="0"/>
                    <a:pt x="337" y="0"/>
                  </a:cubicBezTo>
                  <a:cubicBezTo>
                    <a:pt x="345" y="0"/>
                    <a:pt x="345" y="0"/>
                    <a:pt x="345" y="0"/>
                  </a:cubicBezTo>
                  <a:cubicBezTo>
                    <a:pt x="369" y="0"/>
                    <a:pt x="389" y="20"/>
                    <a:pt x="389" y="44"/>
                  </a:cubicBezTo>
                  <a:cubicBezTo>
                    <a:pt x="389" y="507"/>
                    <a:pt x="389" y="507"/>
                    <a:pt x="389" y="507"/>
                  </a:cubicBezTo>
                  <a:cubicBezTo>
                    <a:pt x="389" y="507"/>
                    <a:pt x="389" y="507"/>
                    <a:pt x="389" y="507"/>
                  </a:cubicBezTo>
                  <a:cubicBezTo>
                    <a:pt x="389" y="44"/>
                    <a:pt x="389" y="44"/>
                    <a:pt x="389" y="44"/>
                  </a:cubicBezTo>
                  <a:cubicBezTo>
                    <a:pt x="389" y="20"/>
                    <a:pt x="369" y="0"/>
                    <a:pt x="345" y="0"/>
                  </a:cubicBezTo>
                </a:path>
              </a:pathLst>
            </a:custGeom>
            <a:solidFill>
              <a:srgbClr val="F9FF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3625143" y="5775516"/>
              <a:ext cx="0" cy="653547"/>
            </a:xfrm>
            <a:custGeom>
              <a:avLst/>
              <a:gdLst>
                <a:gd name="T0" fmla="*/ 0 h 361"/>
                <a:gd name="T1" fmla="*/ 360 h 361"/>
                <a:gd name="T2" fmla="*/ 361 h 361"/>
                <a:gd name="T3" fmla="*/ 0 h 361"/>
                <a:gd name="T4" fmla="*/ 0 h 361"/>
              </a:gdLst>
              <a:ahLst/>
              <a:cxnLst>
                <a:cxn ang="0">
                  <a:pos x="0" y="T0"/>
                </a:cxn>
                <a:cxn ang="0">
                  <a:pos x="0" y="T1"/>
                </a:cxn>
                <a:cxn ang="0">
                  <a:pos x="0" y="T2"/>
                </a:cxn>
                <a:cxn ang="0">
                  <a:pos x="0" y="T3"/>
                </a:cxn>
                <a:cxn ang="0">
                  <a:pos x="0" y="T4"/>
                </a:cxn>
              </a:cxnLst>
              <a:rect l="0" t="0" r="r" b="b"/>
              <a:pathLst>
                <a:path h="361">
                  <a:moveTo>
                    <a:pt x="0" y="0"/>
                  </a:moveTo>
                  <a:cubicBezTo>
                    <a:pt x="0" y="360"/>
                    <a:pt x="0" y="360"/>
                    <a:pt x="0" y="360"/>
                  </a:cubicBezTo>
                  <a:cubicBezTo>
                    <a:pt x="0" y="361"/>
                    <a:pt x="0" y="361"/>
                    <a:pt x="0" y="361"/>
                  </a:cubicBezTo>
                  <a:cubicBezTo>
                    <a:pt x="0" y="0"/>
                    <a:pt x="0" y="0"/>
                    <a:pt x="0" y="0"/>
                  </a:cubicBezTo>
                  <a:cubicBezTo>
                    <a:pt x="0" y="0"/>
                    <a:pt x="0" y="0"/>
                    <a:pt x="0" y="0"/>
                  </a:cubicBezTo>
                </a:path>
              </a:pathLst>
            </a:custGeom>
            <a:solidFill>
              <a:srgbClr val="EFF5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2920263" y="4856873"/>
              <a:ext cx="704880" cy="918643"/>
            </a:xfrm>
            <a:custGeom>
              <a:avLst/>
              <a:gdLst>
                <a:gd name="T0" fmla="*/ 345 w 389"/>
                <a:gd name="T1" fmla="*/ 0 h 507"/>
                <a:gd name="T2" fmla="*/ 337 w 389"/>
                <a:gd name="T3" fmla="*/ 0 h 507"/>
                <a:gd name="T4" fmla="*/ 337 w 389"/>
                <a:gd name="T5" fmla="*/ 2 h 507"/>
                <a:gd name="T6" fmla="*/ 290 w 389"/>
                <a:gd name="T7" fmla="*/ 2 h 507"/>
                <a:gd name="T8" fmla="*/ 290 w 389"/>
                <a:gd name="T9" fmla="*/ 0 h 507"/>
                <a:gd name="T10" fmla="*/ 0 w 389"/>
                <a:gd name="T11" fmla="*/ 0 h 507"/>
                <a:gd name="T12" fmla="*/ 51 w 389"/>
                <a:gd name="T13" fmla="*/ 114 h 507"/>
                <a:gd name="T14" fmla="*/ 373 w 389"/>
                <a:gd name="T15" fmla="*/ 114 h 507"/>
                <a:gd name="T16" fmla="*/ 373 w 389"/>
                <a:gd name="T17" fmla="*/ 502 h 507"/>
                <a:gd name="T18" fmla="*/ 389 w 389"/>
                <a:gd name="T19" fmla="*/ 507 h 507"/>
                <a:gd name="T20" fmla="*/ 389 w 389"/>
                <a:gd name="T21" fmla="*/ 44 h 507"/>
                <a:gd name="T22" fmla="*/ 345 w 389"/>
                <a:gd name="T23"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507">
                  <a:moveTo>
                    <a:pt x="345" y="0"/>
                  </a:moveTo>
                  <a:cubicBezTo>
                    <a:pt x="337" y="0"/>
                    <a:pt x="337" y="0"/>
                    <a:pt x="337" y="0"/>
                  </a:cubicBezTo>
                  <a:cubicBezTo>
                    <a:pt x="337" y="2"/>
                    <a:pt x="337" y="2"/>
                    <a:pt x="337" y="2"/>
                  </a:cubicBezTo>
                  <a:cubicBezTo>
                    <a:pt x="290" y="2"/>
                    <a:pt x="290" y="2"/>
                    <a:pt x="290" y="2"/>
                  </a:cubicBezTo>
                  <a:cubicBezTo>
                    <a:pt x="290" y="0"/>
                    <a:pt x="290" y="0"/>
                    <a:pt x="290" y="0"/>
                  </a:cubicBezTo>
                  <a:cubicBezTo>
                    <a:pt x="0" y="0"/>
                    <a:pt x="0" y="0"/>
                    <a:pt x="0" y="0"/>
                  </a:cubicBezTo>
                  <a:cubicBezTo>
                    <a:pt x="51" y="114"/>
                    <a:pt x="51" y="114"/>
                    <a:pt x="51" y="114"/>
                  </a:cubicBezTo>
                  <a:cubicBezTo>
                    <a:pt x="373" y="114"/>
                    <a:pt x="373" y="114"/>
                    <a:pt x="373" y="114"/>
                  </a:cubicBezTo>
                  <a:cubicBezTo>
                    <a:pt x="373" y="502"/>
                    <a:pt x="373" y="502"/>
                    <a:pt x="373" y="502"/>
                  </a:cubicBezTo>
                  <a:cubicBezTo>
                    <a:pt x="378" y="504"/>
                    <a:pt x="383" y="505"/>
                    <a:pt x="389" y="507"/>
                  </a:cubicBezTo>
                  <a:cubicBezTo>
                    <a:pt x="389" y="44"/>
                    <a:pt x="389" y="44"/>
                    <a:pt x="389" y="44"/>
                  </a:cubicBezTo>
                  <a:cubicBezTo>
                    <a:pt x="389" y="20"/>
                    <a:pt x="369" y="0"/>
                    <a:pt x="345" y="0"/>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3563849" y="5766322"/>
              <a:ext cx="61294" cy="661208"/>
            </a:xfrm>
            <a:custGeom>
              <a:avLst/>
              <a:gdLst>
                <a:gd name="T0" fmla="*/ 18 w 34"/>
                <a:gd name="T1" fmla="*/ 0 h 365"/>
                <a:gd name="T2" fmla="*/ 18 w 34"/>
                <a:gd name="T3" fmla="*/ 289 h 365"/>
                <a:gd name="T4" fmla="*/ 0 w 34"/>
                <a:gd name="T5" fmla="*/ 289 h 365"/>
                <a:gd name="T6" fmla="*/ 34 w 34"/>
                <a:gd name="T7" fmla="*/ 365 h 365"/>
                <a:gd name="T8" fmla="*/ 34 w 34"/>
                <a:gd name="T9" fmla="*/ 5 h 365"/>
                <a:gd name="T10" fmla="*/ 18 w 34"/>
                <a:gd name="T11" fmla="*/ 0 h 365"/>
              </a:gdLst>
              <a:ahLst/>
              <a:cxnLst>
                <a:cxn ang="0">
                  <a:pos x="T0" y="T1"/>
                </a:cxn>
                <a:cxn ang="0">
                  <a:pos x="T2" y="T3"/>
                </a:cxn>
                <a:cxn ang="0">
                  <a:pos x="T4" y="T5"/>
                </a:cxn>
                <a:cxn ang="0">
                  <a:pos x="T6" y="T7"/>
                </a:cxn>
                <a:cxn ang="0">
                  <a:pos x="T8" y="T9"/>
                </a:cxn>
                <a:cxn ang="0">
                  <a:pos x="T10" y="T11"/>
                </a:cxn>
              </a:cxnLst>
              <a:rect l="0" t="0" r="r" b="b"/>
              <a:pathLst>
                <a:path w="34" h="365">
                  <a:moveTo>
                    <a:pt x="18" y="0"/>
                  </a:moveTo>
                  <a:cubicBezTo>
                    <a:pt x="18" y="289"/>
                    <a:pt x="18" y="289"/>
                    <a:pt x="18" y="289"/>
                  </a:cubicBezTo>
                  <a:cubicBezTo>
                    <a:pt x="0" y="289"/>
                    <a:pt x="0" y="289"/>
                    <a:pt x="0" y="289"/>
                  </a:cubicBezTo>
                  <a:cubicBezTo>
                    <a:pt x="34" y="365"/>
                    <a:pt x="34" y="365"/>
                    <a:pt x="34" y="365"/>
                  </a:cubicBezTo>
                  <a:cubicBezTo>
                    <a:pt x="34" y="5"/>
                    <a:pt x="34" y="5"/>
                    <a:pt x="34" y="5"/>
                  </a:cubicBezTo>
                  <a:cubicBezTo>
                    <a:pt x="28" y="3"/>
                    <a:pt x="23" y="2"/>
                    <a:pt x="18" y="0"/>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3012969" y="5062975"/>
              <a:ext cx="583058" cy="1226644"/>
            </a:xfrm>
            <a:custGeom>
              <a:avLst/>
              <a:gdLst>
                <a:gd name="T0" fmla="*/ 761 w 761"/>
                <a:gd name="T1" fmla="*/ 0 h 1601"/>
                <a:gd name="T2" fmla="*/ 0 w 761"/>
                <a:gd name="T3" fmla="*/ 0 h 1601"/>
                <a:gd name="T4" fmla="*/ 719 w 761"/>
                <a:gd name="T5" fmla="*/ 1601 h 1601"/>
                <a:gd name="T6" fmla="*/ 761 w 761"/>
                <a:gd name="T7" fmla="*/ 1601 h 1601"/>
                <a:gd name="T8" fmla="*/ 761 w 761"/>
                <a:gd name="T9" fmla="*/ 918 h 1601"/>
                <a:gd name="T10" fmla="*/ 761 w 761"/>
                <a:gd name="T11" fmla="*/ 0 h 1601"/>
              </a:gdLst>
              <a:ahLst/>
              <a:cxnLst>
                <a:cxn ang="0">
                  <a:pos x="T0" y="T1"/>
                </a:cxn>
                <a:cxn ang="0">
                  <a:pos x="T2" y="T3"/>
                </a:cxn>
                <a:cxn ang="0">
                  <a:pos x="T4" y="T5"/>
                </a:cxn>
                <a:cxn ang="0">
                  <a:pos x="T6" y="T7"/>
                </a:cxn>
                <a:cxn ang="0">
                  <a:pos x="T8" y="T9"/>
                </a:cxn>
                <a:cxn ang="0">
                  <a:pos x="T10" y="T11"/>
                </a:cxn>
              </a:cxnLst>
              <a:rect l="0" t="0" r="r" b="b"/>
              <a:pathLst>
                <a:path w="761" h="1601">
                  <a:moveTo>
                    <a:pt x="761" y="0"/>
                  </a:moveTo>
                  <a:lnTo>
                    <a:pt x="0" y="0"/>
                  </a:lnTo>
                  <a:lnTo>
                    <a:pt x="719" y="1601"/>
                  </a:lnTo>
                  <a:lnTo>
                    <a:pt x="761" y="1601"/>
                  </a:lnTo>
                  <a:lnTo>
                    <a:pt x="761" y="918"/>
                  </a:lnTo>
                  <a:lnTo>
                    <a:pt x="761"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
            <p:cNvSpPr>
              <a:spLocks/>
            </p:cNvSpPr>
            <p:nvPr/>
          </p:nvSpPr>
          <p:spPr bwMode="auto">
            <a:xfrm>
              <a:off x="3012970" y="5062974"/>
              <a:ext cx="583058" cy="1226645"/>
            </a:xfrm>
            <a:custGeom>
              <a:avLst/>
              <a:gdLst>
                <a:gd name="T0" fmla="*/ 761 w 761"/>
                <a:gd name="T1" fmla="*/ 0 h 1601"/>
                <a:gd name="T2" fmla="*/ 0 w 761"/>
                <a:gd name="T3" fmla="*/ 0 h 1601"/>
                <a:gd name="T4" fmla="*/ 719 w 761"/>
                <a:gd name="T5" fmla="*/ 1601 h 1601"/>
                <a:gd name="T6" fmla="*/ 761 w 761"/>
                <a:gd name="T7" fmla="*/ 1601 h 1601"/>
                <a:gd name="T8" fmla="*/ 761 w 761"/>
                <a:gd name="T9" fmla="*/ 918 h 1601"/>
                <a:gd name="T10" fmla="*/ 761 w 761"/>
                <a:gd name="T11" fmla="*/ 0 h 1601"/>
              </a:gdLst>
              <a:ahLst/>
              <a:cxnLst>
                <a:cxn ang="0">
                  <a:pos x="T0" y="T1"/>
                </a:cxn>
                <a:cxn ang="0">
                  <a:pos x="T2" y="T3"/>
                </a:cxn>
                <a:cxn ang="0">
                  <a:pos x="T4" y="T5"/>
                </a:cxn>
                <a:cxn ang="0">
                  <a:pos x="T6" y="T7"/>
                </a:cxn>
                <a:cxn ang="0">
                  <a:pos x="T8" y="T9"/>
                </a:cxn>
                <a:cxn ang="0">
                  <a:pos x="T10" y="T11"/>
                </a:cxn>
              </a:cxnLst>
              <a:rect l="0" t="0" r="r" b="b"/>
              <a:pathLst>
                <a:path w="761" h="1601">
                  <a:moveTo>
                    <a:pt x="761" y="0"/>
                  </a:moveTo>
                  <a:lnTo>
                    <a:pt x="0" y="0"/>
                  </a:lnTo>
                  <a:lnTo>
                    <a:pt x="719" y="1601"/>
                  </a:lnTo>
                  <a:lnTo>
                    <a:pt x="761" y="1601"/>
                  </a:lnTo>
                  <a:lnTo>
                    <a:pt x="761" y="918"/>
                  </a:lnTo>
                  <a:lnTo>
                    <a:pt x="7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0"/>
            <p:cNvSpPr>
              <a:spLocks noChangeArrowheads="1"/>
            </p:cNvSpPr>
            <p:nvPr/>
          </p:nvSpPr>
          <p:spPr bwMode="auto">
            <a:xfrm>
              <a:off x="3445858" y="4840784"/>
              <a:ext cx="85045" cy="68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1"/>
            <p:cNvSpPr>
              <a:spLocks noChangeArrowheads="1"/>
            </p:cNvSpPr>
            <p:nvPr/>
          </p:nvSpPr>
          <p:spPr bwMode="auto">
            <a:xfrm>
              <a:off x="3445858" y="4840784"/>
              <a:ext cx="85045" cy="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2"/>
            <p:cNvSpPr>
              <a:spLocks noChangeArrowheads="1"/>
            </p:cNvSpPr>
            <p:nvPr/>
          </p:nvSpPr>
          <p:spPr bwMode="auto">
            <a:xfrm>
              <a:off x="3445858" y="4847679"/>
              <a:ext cx="85045" cy="9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3"/>
            <p:cNvSpPr>
              <a:spLocks noChangeArrowheads="1"/>
            </p:cNvSpPr>
            <p:nvPr/>
          </p:nvSpPr>
          <p:spPr bwMode="auto">
            <a:xfrm>
              <a:off x="3445858" y="4847679"/>
              <a:ext cx="85045" cy="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4"/>
            <p:cNvSpPr>
              <a:spLocks noChangeArrowheads="1"/>
            </p:cNvSpPr>
            <p:nvPr/>
          </p:nvSpPr>
          <p:spPr bwMode="auto">
            <a:xfrm>
              <a:off x="3445858" y="4856873"/>
              <a:ext cx="85045" cy="766"/>
            </a:xfrm>
            <a:prstGeom prst="rect">
              <a:avLst/>
            </a:prstGeom>
            <a:solidFill>
              <a:srgbClr val="FCFF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5"/>
            <p:cNvSpPr>
              <a:spLocks noChangeArrowheads="1"/>
            </p:cNvSpPr>
            <p:nvPr/>
          </p:nvSpPr>
          <p:spPr bwMode="auto">
            <a:xfrm>
              <a:off x="3445858" y="4856873"/>
              <a:ext cx="85045" cy="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6"/>
            <p:cNvSpPr>
              <a:spLocks noChangeArrowheads="1"/>
            </p:cNvSpPr>
            <p:nvPr/>
          </p:nvSpPr>
          <p:spPr bwMode="auto">
            <a:xfrm>
              <a:off x="3445858" y="4856873"/>
              <a:ext cx="85045" cy="3831"/>
            </a:xfrm>
            <a:prstGeom prst="rect">
              <a:avLst/>
            </a:prstGeom>
            <a:solidFill>
              <a:srgbClr val="FCFF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7"/>
            <p:cNvSpPr>
              <a:spLocks noChangeArrowheads="1"/>
            </p:cNvSpPr>
            <p:nvPr/>
          </p:nvSpPr>
          <p:spPr bwMode="auto">
            <a:xfrm>
              <a:off x="3445858" y="4856873"/>
              <a:ext cx="85045" cy="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8"/>
            <p:cNvSpPr>
              <a:spLocks/>
            </p:cNvSpPr>
            <p:nvPr/>
          </p:nvSpPr>
          <p:spPr bwMode="auto">
            <a:xfrm>
              <a:off x="3148583" y="4974864"/>
              <a:ext cx="167026" cy="28349"/>
            </a:xfrm>
            <a:custGeom>
              <a:avLst/>
              <a:gdLst>
                <a:gd name="T0" fmla="*/ 92 w 92"/>
                <a:gd name="T1" fmla="*/ 8 h 16"/>
                <a:gd name="T2" fmla="*/ 85 w 92"/>
                <a:gd name="T3" fmla="*/ 16 h 16"/>
                <a:gd name="T4" fmla="*/ 8 w 92"/>
                <a:gd name="T5" fmla="*/ 16 h 16"/>
                <a:gd name="T6" fmla="*/ 0 w 92"/>
                <a:gd name="T7" fmla="*/ 8 h 16"/>
                <a:gd name="T8" fmla="*/ 0 w 92"/>
                <a:gd name="T9" fmla="*/ 7 h 16"/>
                <a:gd name="T10" fmla="*/ 8 w 92"/>
                <a:gd name="T11" fmla="*/ 0 h 16"/>
                <a:gd name="T12" fmla="*/ 85 w 92"/>
                <a:gd name="T13" fmla="*/ 0 h 16"/>
                <a:gd name="T14" fmla="*/ 92 w 92"/>
                <a:gd name="T15" fmla="*/ 7 h 16"/>
                <a:gd name="T16" fmla="*/ 92 w 92"/>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
                  <a:moveTo>
                    <a:pt x="92" y="8"/>
                  </a:moveTo>
                  <a:cubicBezTo>
                    <a:pt x="92" y="12"/>
                    <a:pt x="89" y="16"/>
                    <a:pt x="85" y="16"/>
                  </a:cubicBezTo>
                  <a:cubicBezTo>
                    <a:pt x="8" y="16"/>
                    <a:pt x="8" y="16"/>
                    <a:pt x="8" y="16"/>
                  </a:cubicBezTo>
                  <a:cubicBezTo>
                    <a:pt x="4" y="16"/>
                    <a:pt x="0" y="12"/>
                    <a:pt x="0" y="8"/>
                  </a:cubicBezTo>
                  <a:cubicBezTo>
                    <a:pt x="0" y="7"/>
                    <a:pt x="0" y="7"/>
                    <a:pt x="0" y="7"/>
                  </a:cubicBezTo>
                  <a:cubicBezTo>
                    <a:pt x="0" y="3"/>
                    <a:pt x="4" y="0"/>
                    <a:pt x="8" y="0"/>
                  </a:cubicBezTo>
                  <a:cubicBezTo>
                    <a:pt x="85" y="0"/>
                    <a:pt x="85" y="0"/>
                    <a:pt x="85" y="0"/>
                  </a:cubicBezTo>
                  <a:cubicBezTo>
                    <a:pt x="89" y="0"/>
                    <a:pt x="92" y="3"/>
                    <a:pt x="92" y="7"/>
                  </a:cubicBezTo>
                  <a:lnTo>
                    <a:pt x="92" y="8"/>
                  </a:lnTo>
                  <a:close/>
                </a:path>
              </a:pathLst>
            </a:custGeom>
            <a:solidFill>
              <a:srgbClr val="211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9"/>
            <p:cNvSpPr>
              <a:spLocks/>
            </p:cNvSpPr>
            <p:nvPr/>
          </p:nvSpPr>
          <p:spPr bwMode="auto">
            <a:xfrm>
              <a:off x="3213707" y="4912804"/>
              <a:ext cx="29115" cy="29115"/>
            </a:xfrm>
            <a:custGeom>
              <a:avLst/>
              <a:gdLst>
                <a:gd name="T0" fmla="*/ 16 w 16"/>
                <a:gd name="T1" fmla="*/ 8 h 16"/>
                <a:gd name="T2" fmla="*/ 9 w 16"/>
                <a:gd name="T3" fmla="*/ 0 h 16"/>
                <a:gd name="T4" fmla="*/ 8 w 16"/>
                <a:gd name="T5" fmla="*/ 0 h 16"/>
                <a:gd name="T6" fmla="*/ 0 w 16"/>
                <a:gd name="T7" fmla="*/ 8 h 16"/>
                <a:gd name="T8" fmla="*/ 0 w 16"/>
                <a:gd name="T9" fmla="*/ 9 h 16"/>
                <a:gd name="T10" fmla="*/ 8 w 16"/>
                <a:gd name="T11" fmla="*/ 16 h 16"/>
                <a:gd name="T12" fmla="*/ 9 w 16"/>
                <a:gd name="T13" fmla="*/ 16 h 16"/>
                <a:gd name="T14" fmla="*/ 16 w 16"/>
                <a:gd name="T15" fmla="*/ 9 h 16"/>
                <a:gd name="T16" fmla="*/ 16 w 16"/>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16" y="8"/>
                  </a:moveTo>
                  <a:cubicBezTo>
                    <a:pt x="16" y="4"/>
                    <a:pt x="13" y="0"/>
                    <a:pt x="9" y="0"/>
                  </a:cubicBezTo>
                  <a:cubicBezTo>
                    <a:pt x="8" y="0"/>
                    <a:pt x="8" y="0"/>
                    <a:pt x="8" y="0"/>
                  </a:cubicBezTo>
                  <a:cubicBezTo>
                    <a:pt x="4" y="0"/>
                    <a:pt x="0" y="4"/>
                    <a:pt x="0" y="8"/>
                  </a:cubicBezTo>
                  <a:cubicBezTo>
                    <a:pt x="0" y="9"/>
                    <a:pt x="0" y="9"/>
                    <a:pt x="0" y="9"/>
                  </a:cubicBezTo>
                  <a:cubicBezTo>
                    <a:pt x="0" y="13"/>
                    <a:pt x="4" y="16"/>
                    <a:pt x="8" y="16"/>
                  </a:cubicBezTo>
                  <a:cubicBezTo>
                    <a:pt x="9" y="16"/>
                    <a:pt x="9" y="16"/>
                    <a:pt x="9" y="16"/>
                  </a:cubicBezTo>
                  <a:cubicBezTo>
                    <a:pt x="13" y="16"/>
                    <a:pt x="16" y="13"/>
                    <a:pt x="16" y="9"/>
                  </a:cubicBezTo>
                  <a:lnTo>
                    <a:pt x="16" y="8"/>
                  </a:lnTo>
                  <a:close/>
                </a:path>
              </a:pathLst>
            </a:custGeom>
            <a:solidFill>
              <a:srgbClr val="211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30"/>
            <p:cNvSpPr>
              <a:spLocks noChangeArrowheads="1"/>
            </p:cNvSpPr>
            <p:nvPr/>
          </p:nvSpPr>
          <p:spPr bwMode="auto">
            <a:xfrm>
              <a:off x="3150115" y="6313370"/>
              <a:ext cx="163195" cy="163195"/>
            </a:xfrm>
            <a:prstGeom prst="ellipse">
              <a:avLst/>
            </a:pr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1"/>
            <p:cNvSpPr>
              <a:spLocks/>
            </p:cNvSpPr>
            <p:nvPr/>
          </p:nvSpPr>
          <p:spPr bwMode="auto">
            <a:xfrm>
              <a:off x="3188424" y="5713456"/>
              <a:ext cx="737825" cy="353206"/>
            </a:xfrm>
            <a:custGeom>
              <a:avLst/>
              <a:gdLst>
                <a:gd name="T0" fmla="*/ 246 w 407"/>
                <a:gd name="T1" fmla="*/ 181 h 195"/>
                <a:gd name="T2" fmla="*/ 192 w 407"/>
                <a:gd name="T3" fmla="*/ 153 h 195"/>
                <a:gd name="T4" fmla="*/ 86 w 407"/>
                <a:gd name="T5" fmla="*/ 194 h 195"/>
                <a:gd name="T6" fmla="*/ 11 w 407"/>
                <a:gd name="T7" fmla="*/ 137 h 195"/>
                <a:gd name="T8" fmla="*/ 90 w 407"/>
                <a:gd name="T9" fmla="*/ 86 h 195"/>
                <a:gd name="T10" fmla="*/ 207 w 407"/>
                <a:gd name="T11" fmla="*/ 24 h 195"/>
                <a:gd name="T12" fmla="*/ 248 w 407"/>
                <a:gd name="T13" fmla="*/ 36 h 195"/>
                <a:gd name="T14" fmla="*/ 407 w 407"/>
                <a:gd name="T15" fmla="*/ 13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195">
                  <a:moveTo>
                    <a:pt x="246" y="181"/>
                  </a:moveTo>
                  <a:cubicBezTo>
                    <a:pt x="246" y="181"/>
                    <a:pt x="206" y="169"/>
                    <a:pt x="192" y="153"/>
                  </a:cubicBezTo>
                  <a:cubicBezTo>
                    <a:pt x="192" y="153"/>
                    <a:pt x="146" y="193"/>
                    <a:pt x="86" y="194"/>
                  </a:cubicBezTo>
                  <a:cubicBezTo>
                    <a:pt x="27" y="195"/>
                    <a:pt x="0" y="157"/>
                    <a:pt x="11" y="137"/>
                  </a:cubicBezTo>
                  <a:cubicBezTo>
                    <a:pt x="22" y="117"/>
                    <a:pt x="61" y="122"/>
                    <a:pt x="90" y="86"/>
                  </a:cubicBezTo>
                  <a:cubicBezTo>
                    <a:pt x="120" y="50"/>
                    <a:pt x="137" y="0"/>
                    <a:pt x="207" y="24"/>
                  </a:cubicBezTo>
                  <a:cubicBezTo>
                    <a:pt x="220" y="28"/>
                    <a:pt x="234" y="32"/>
                    <a:pt x="248" y="36"/>
                  </a:cubicBezTo>
                  <a:cubicBezTo>
                    <a:pt x="315" y="56"/>
                    <a:pt x="395" y="79"/>
                    <a:pt x="407" y="130"/>
                  </a:cubicBezTo>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2"/>
            <p:cNvSpPr>
              <a:spLocks/>
            </p:cNvSpPr>
            <p:nvPr/>
          </p:nvSpPr>
          <p:spPr bwMode="auto">
            <a:xfrm>
              <a:off x="2162516" y="5442230"/>
              <a:ext cx="1256525" cy="1756837"/>
            </a:xfrm>
            <a:custGeom>
              <a:avLst/>
              <a:gdLst>
                <a:gd name="T0" fmla="*/ 505 w 693"/>
                <a:gd name="T1" fmla="*/ 522 h 970"/>
                <a:gd name="T2" fmla="*/ 513 w 693"/>
                <a:gd name="T3" fmla="*/ 336 h 970"/>
                <a:gd name="T4" fmla="*/ 580 w 693"/>
                <a:gd name="T5" fmla="*/ 39 h 970"/>
                <a:gd name="T6" fmla="*/ 503 w 693"/>
                <a:gd name="T7" fmla="*/ 74 h 970"/>
                <a:gd name="T8" fmla="*/ 427 w 693"/>
                <a:gd name="T9" fmla="*/ 292 h 970"/>
                <a:gd name="T10" fmla="*/ 358 w 693"/>
                <a:gd name="T11" fmla="*/ 288 h 970"/>
                <a:gd name="T12" fmla="*/ 292 w 693"/>
                <a:gd name="T13" fmla="*/ 354 h 970"/>
                <a:gd name="T14" fmla="*/ 205 w 693"/>
                <a:gd name="T15" fmla="*/ 375 h 970"/>
                <a:gd name="T16" fmla="*/ 132 w 693"/>
                <a:gd name="T17" fmla="*/ 440 h 970"/>
                <a:gd name="T18" fmla="*/ 131 w 693"/>
                <a:gd name="T19" fmla="*/ 641 h 970"/>
                <a:gd name="T20" fmla="*/ 108 w 693"/>
                <a:gd name="T21" fmla="*/ 769 h 970"/>
                <a:gd name="T22" fmla="*/ 0 w 693"/>
                <a:gd name="T23" fmla="*/ 970 h 970"/>
                <a:gd name="T24" fmla="*/ 302 w 693"/>
                <a:gd name="T25" fmla="*/ 970 h 970"/>
                <a:gd name="T26" fmla="*/ 462 w 693"/>
                <a:gd name="T27" fmla="*/ 757 h 970"/>
                <a:gd name="T28" fmla="*/ 599 w 693"/>
                <a:gd name="T29" fmla="*/ 572 h 970"/>
                <a:gd name="T30" fmla="*/ 645 w 693"/>
                <a:gd name="T31" fmla="*/ 429 h 970"/>
                <a:gd name="T32" fmla="*/ 657 w 693"/>
                <a:gd name="T33" fmla="*/ 348 h 970"/>
                <a:gd name="T34" fmla="*/ 547 w 693"/>
                <a:gd name="T35" fmla="*/ 416 h 970"/>
                <a:gd name="T36" fmla="*/ 505 w 693"/>
                <a:gd name="T37" fmla="*/ 5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3" h="970">
                  <a:moveTo>
                    <a:pt x="505" y="522"/>
                  </a:moveTo>
                  <a:cubicBezTo>
                    <a:pt x="505" y="522"/>
                    <a:pt x="506" y="392"/>
                    <a:pt x="513" y="336"/>
                  </a:cubicBezTo>
                  <a:cubicBezTo>
                    <a:pt x="519" y="280"/>
                    <a:pt x="595" y="78"/>
                    <a:pt x="580" y="39"/>
                  </a:cubicBezTo>
                  <a:cubicBezTo>
                    <a:pt x="566" y="1"/>
                    <a:pt x="530" y="0"/>
                    <a:pt x="503" y="74"/>
                  </a:cubicBezTo>
                  <a:cubicBezTo>
                    <a:pt x="476" y="148"/>
                    <a:pt x="427" y="292"/>
                    <a:pt x="427" y="292"/>
                  </a:cubicBezTo>
                  <a:cubicBezTo>
                    <a:pt x="427" y="292"/>
                    <a:pt x="395" y="260"/>
                    <a:pt x="358" y="288"/>
                  </a:cubicBezTo>
                  <a:cubicBezTo>
                    <a:pt x="322" y="316"/>
                    <a:pt x="333" y="343"/>
                    <a:pt x="292" y="354"/>
                  </a:cubicBezTo>
                  <a:cubicBezTo>
                    <a:pt x="250" y="365"/>
                    <a:pt x="235" y="346"/>
                    <a:pt x="205" y="375"/>
                  </a:cubicBezTo>
                  <a:cubicBezTo>
                    <a:pt x="175" y="404"/>
                    <a:pt x="147" y="372"/>
                    <a:pt x="132" y="440"/>
                  </a:cubicBezTo>
                  <a:cubicBezTo>
                    <a:pt x="116" y="507"/>
                    <a:pt x="135" y="545"/>
                    <a:pt x="131" y="641"/>
                  </a:cubicBezTo>
                  <a:cubicBezTo>
                    <a:pt x="126" y="736"/>
                    <a:pt x="108" y="769"/>
                    <a:pt x="108" y="769"/>
                  </a:cubicBezTo>
                  <a:cubicBezTo>
                    <a:pt x="0" y="970"/>
                    <a:pt x="0" y="970"/>
                    <a:pt x="0" y="970"/>
                  </a:cubicBezTo>
                  <a:cubicBezTo>
                    <a:pt x="302" y="970"/>
                    <a:pt x="302" y="970"/>
                    <a:pt x="302" y="970"/>
                  </a:cubicBezTo>
                  <a:cubicBezTo>
                    <a:pt x="302" y="970"/>
                    <a:pt x="383" y="849"/>
                    <a:pt x="462" y="757"/>
                  </a:cubicBezTo>
                  <a:cubicBezTo>
                    <a:pt x="541" y="664"/>
                    <a:pt x="566" y="674"/>
                    <a:pt x="599" y="572"/>
                  </a:cubicBezTo>
                  <a:cubicBezTo>
                    <a:pt x="632" y="469"/>
                    <a:pt x="637" y="495"/>
                    <a:pt x="645" y="429"/>
                  </a:cubicBezTo>
                  <a:cubicBezTo>
                    <a:pt x="653" y="363"/>
                    <a:pt x="693" y="371"/>
                    <a:pt x="657" y="348"/>
                  </a:cubicBezTo>
                  <a:cubicBezTo>
                    <a:pt x="620" y="325"/>
                    <a:pt x="560" y="364"/>
                    <a:pt x="547" y="416"/>
                  </a:cubicBezTo>
                  <a:cubicBezTo>
                    <a:pt x="533" y="468"/>
                    <a:pt x="524" y="493"/>
                    <a:pt x="505" y="522"/>
                  </a:cubicBezTo>
                  <a:close/>
                </a:path>
              </a:pathLst>
            </a:custGeom>
            <a:solidFill>
              <a:srgbClr val="FD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2"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7381501" y="959855"/>
            <a:ext cx="4446821" cy="4013114"/>
            <a:chOff x="835556" y="1707899"/>
            <a:chExt cx="4446821" cy="4013114"/>
          </a:xfrm>
        </p:grpSpPr>
        <p:sp>
          <p:nvSpPr>
            <p:cNvPr id="32" name="Freeform 33"/>
            <p:cNvSpPr>
              <a:spLocks/>
            </p:cNvSpPr>
            <p:nvPr/>
          </p:nvSpPr>
          <p:spPr bwMode="auto">
            <a:xfrm>
              <a:off x="1968675" y="1707899"/>
              <a:ext cx="3313702" cy="2280900"/>
            </a:xfrm>
            <a:custGeom>
              <a:avLst/>
              <a:gdLst>
                <a:gd name="T0" fmla="*/ 931 w 1828"/>
                <a:gd name="T1" fmla="*/ 0 h 1259"/>
                <a:gd name="T2" fmla="*/ 601 w 1828"/>
                <a:gd name="T3" fmla="*/ 185 h 1259"/>
                <a:gd name="T4" fmla="*/ 567 w 1828"/>
                <a:gd name="T5" fmla="*/ 184 h 1259"/>
                <a:gd name="T6" fmla="*/ 213 w 1828"/>
                <a:gd name="T7" fmla="*/ 523 h 1259"/>
                <a:gd name="T8" fmla="*/ 214 w 1828"/>
                <a:gd name="T9" fmla="*/ 550 h 1259"/>
                <a:gd name="T10" fmla="*/ 0 w 1828"/>
                <a:gd name="T11" fmla="*/ 630 h 1259"/>
                <a:gd name="T12" fmla="*/ 199 w 1828"/>
                <a:gd name="T13" fmla="*/ 928 h 1259"/>
                <a:gd name="T14" fmla="*/ 786 w 1828"/>
                <a:gd name="T15" fmla="*/ 511 h 1259"/>
                <a:gd name="T16" fmla="*/ 1380 w 1828"/>
                <a:gd name="T17" fmla="*/ 945 h 1259"/>
                <a:gd name="T18" fmla="*/ 1602 w 1828"/>
                <a:gd name="T19" fmla="*/ 1253 h 1259"/>
                <a:gd name="T20" fmla="*/ 1602 w 1828"/>
                <a:gd name="T21" fmla="*/ 1259 h 1259"/>
                <a:gd name="T22" fmla="*/ 1828 w 1828"/>
                <a:gd name="T23" fmla="*/ 944 h 1259"/>
                <a:gd name="T24" fmla="*/ 1474 w 1828"/>
                <a:gd name="T25" fmla="*/ 606 h 1259"/>
                <a:gd name="T26" fmla="*/ 1423 w 1828"/>
                <a:gd name="T27" fmla="*/ 609 h 1259"/>
                <a:gd name="T28" fmla="*/ 1301 w 1828"/>
                <a:gd name="T29" fmla="*/ 445 h 1259"/>
                <a:gd name="T30" fmla="*/ 1311 w 1828"/>
                <a:gd name="T31" fmla="*/ 363 h 1259"/>
                <a:gd name="T32" fmla="*/ 931 w 1828"/>
                <a:gd name="T33" fmla="*/ 0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8" h="1259">
                  <a:moveTo>
                    <a:pt x="931" y="0"/>
                  </a:moveTo>
                  <a:cubicBezTo>
                    <a:pt x="789" y="0"/>
                    <a:pt x="666" y="75"/>
                    <a:pt x="601" y="185"/>
                  </a:cubicBezTo>
                  <a:cubicBezTo>
                    <a:pt x="589" y="184"/>
                    <a:pt x="578" y="184"/>
                    <a:pt x="567" y="184"/>
                  </a:cubicBezTo>
                  <a:cubicBezTo>
                    <a:pt x="371" y="184"/>
                    <a:pt x="213" y="336"/>
                    <a:pt x="213" y="523"/>
                  </a:cubicBezTo>
                  <a:cubicBezTo>
                    <a:pt x="213" y="532"/>
                    <a:pt x="213" y="541"/>
                    <a:pt x="214" y="550"/>
                  </a:cubicBezTo>
                  <a:cubicBezTo>
                    <a:pt x="132" y="553"/>
                    <a:pt x="58" y="582"/>
                    <a:pt x="0" y="630"/>
                  </a:cubicBezTo>
                  <a:cubicBezTo>
                    <a:pt x="105" y="694"/>
                    <a:pt x="179" y="801"/>
                    <a:pt x="199" y="928"/>
                  </a:cubicBezTo>
                  <a:cubicBezTo>
                    <a:pt x="284" y="685"/>
                    <a:pt x="515" y="511"/>
                    <a:pt x="786" y="511"/>
                  </a:cubicBezTo>
                  <a:cubicBezTo>
                    <a:pt x="1064" y="511"/>
                    <a:pt x="1300" y="693"/>
                    <a:pt x="1380" y="945"/>
                  </a:cubicBezTo>
                  <a:cubicBezTo>
                    <a:pt x="1509" y="988"/>
                    <a:pt x="1602" y="1110"/>
                    <a:pt x="1602" y="1253"/>
                  </a:cubicBezTo>
                  <a:cubicBezTo>
                    <a:pt x="1602" y="1255"/>
                    <a:pt x="1602" y="1257"/>
                    <a:pt x="1602" y="1259"/>
                  </a:cubicBezTo>
                  <a:cubicBezTo>
                    <a:pt x="1734" y="1210"/>
                    <a:pt x="1828" y="1088"/>
                    <a:pt x="1828" y="944"/>
                  </a:cubicBezTo>
                  <a:cubicBezTo>
                    <a:pt x="1828" y="757"/>
                    <a:pt x="1669" y="606"/>
                    <a:pt x="1474" y="606"/>
                  </a:cubicBezTo>
                  <a:cubicBezTo>
                    <a:pt x="1457" y="606"/>
                    <a:pt x="1440" y="607"/>
                    <a:pt x="1423" y="609"/>
                  </a:cubicBezTo>
                  <a:cubicBezTo>
                    <a:pt x="1400" y="543"/>
                    <a:pt x="1357" y="487"/>
                    <a:pt x="1301" y="445"/>
                  </a:cubicBezTo>
                  <a:cubicBezTo>
                    <a:pt x="1307" y="419"/>
                    <a:pt x="1311" y="391"/>
                    <a:pt x="1311" y="363"/>
                  </a:cubicBezTo>
                  <a:cubicBezTo>
                    <a:pt x="1311" y="163"/>
                    <a:pt x="1141" y="0"/>
                    <a:pt x="931" y="0"/>
                  </a:cubicBezTo>
                </a:path>
              </a:pathLst>
            </a:custGeom>
            <a:solidFill>
              <a:srgbClr val="2A99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p:cNvSpPr>
            <p:nvPr/>
          </p:nvSpPr>
          <p:spPr bwMode="auto">
            <a:xfrm>
              <a:off x="1890578" y="3345874"/>
              <a:ext cx="1058087" cy="1382944"/>
            </a:xfrm>
            <a:custGeom>
              <a:avLst/>
              <a:gdLst>
                <a:gd name="T0" fmla="*/ 292 w 584"/>
                <a:gd name="T1" fmla="*/ 0 h 763"/>
                <a:gd name="T2" fmla="*/ 0 w 584"/>
                <a:gd name="T3" fmla="*/ 292 h 763"/>
                <a:gd name="T4" fmla="*/ 159 w 584"/>
                <a:gd name="T5" fmla="*/ 552 h 763"/>
                <a:gd name="T6" fmla="*/ 366 w 584"/>
                <a:gd name="T7" fmla="*/ 763 h 763"/>
                <a:gd name="T8" fmla="*/ 326 w 584"/>
                <a:gd name="T9" fmla="*/ 582 h 763"/>
                <a:gd name="T10" fmla="*/ 584 w 584"/>
                <a:gd name="T11" fmla="*/ 292 h 763"/>
                <a:gd name="T12" fmla="*/ 292 w 584"/>
                <a:gd name="T13" fmla="*/ 0 h 763"/>
              </a:gdLst>
              <a:ahLst/>
              <a:cxnLst>
                <a:cxn ang="0">
                  <a:pos x="T0" y="T1"/>
                </a:cxn>
                <a:cxn ang="0">
                  <a:pos x="T2" y="T3"/>
                </a:cxn>
                <a:cxn ang="0">
                  <a:pos x="T4" y="T5"/>
                </a:cxn>
                <a:cxn ang="0">
                  <a:pos x="T6" y="T7"/>
                </a:cxn>
                <a:cxn ang="0">
                  <a:pos x="T8" y="T9"/>
                </a:cxn>
                <a:cxn ang="0">
                  <a:pos x="T10" y="T11"/>
                </a:cxn>
                <a:cxn ang="0">
                  <a:pos x="T12" y="T13"/>
                </a:cxn>
              </a:cxnLst>
              <a:rect l="0" t="0" r="r" b="b"/>
              <a:pathLst>
                <a:path w="584" h="763">
                  <a:moveTo>
                    <a:pt x="292" y="0"/>
                  </a:moveTo>
                  <a:cubicBezTo>
                    <a:pt x="130" y="0"/>
                    <a:pt x="0" y="131"/>
                    <a:pt x="0" y="292"/>
                  </a:cubicBezTo>
                  <a:cubicBezTo>
                    <a:pt x="0" y="406"/>
                    <a:pt x="65" y="504"/>
                    <a:pt x="159" y="552"/>
                  </a:cubicBezTo>
                  <a:cubicBezTo>
                    <a:pt x="167" y="570"/>
                    <a:pt x="230" y="705"/>
                    <a:pt x="366" y="763"/>
                  </a:cubicBezTo>
                  <a:cubicBezTo>
                    <a:pt x="366" y="763"/>
                    <a:pt x="310" y="634"/>
                    <a:pt x="326" y="582"/>
                  </a:cubicBezTo>
                  <a:cubicBezTo>
                    <a:pt x="471" y="565"/>
                    <a:pt x="584" y="442"/>
                    <a:pt x="584" y="292"/>
                  </a:cubicBezTo>
                  <a:cubicBezTo>
                    <a:pt x="584" y="131"/>
                    <a:pt x="453" y="0"/>
                    <a:pt x="292" y="0"/>
                  </a:cubicBezTo>
                </a:path>
              </a:pathLst>
            </a:custGeom>
            <a:solidFill>
              <a:srgbClr val="2A99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p:nvSpPr>
          <p:spPr bwMode="auto">
            <a:xfrm>
              <a:off x="2442989" y="2711482"/>
              <a:ext cx="1940719" cy="3009531"/>
            </a:xfrm>
            <a:custGeom>
              <a:avLst/>
              <a:gdLst>
                <a:gd name="T0" fmla="*/ 519 w 1071"/>
                <a:gd name="T1" fmla="*/ 0 h 1660"/>
                <a:gd name="T2" fmla="*/ 0 w 1071"/>
                <a:gd name="T3" fmla="*/ 315 h 1660"/>
                <a:gd name="T4" fmla="*/ 315 w 1071"/>
                <a:gd name="T5" fmla="*/ 642 h 1660"/>
                <a:gd name="T6" fmla="*/ 68 w 1071"/>
                <a:gd name="T7" fmla="*/ 960 h 1660"/>
                <a:gd name="T8" fmla="*/ 475 w 1071"/>
                <a:gd name="T9" fmla="*/ 1171 h 1660"/>
                <a:gd name="T10" fmla="*/ 483 w 1071"/>
                <a:gd name="T11" fmla="*/ 1660 h 1660"/>
                <a:gd name="T12" fmla="*/ 786 w 1071"/>
                <a:gd name="T13" fmla="*/ 1108 h 1660"/>
                <a:gd name="T14" fmla="*/ 917 w 1071"/>
                <a:gd name="T15" fmla="*/ 1017 h 1660"/>
                <a:gd name="T16" fmla="*/ 685 w 1071"/>
                <a:gd name="T17" fmla="*/ 705 h 1660"/>
                <a:gd name="T18" fmla="*/ 1010 w 1071"/>
                <a:gd name="T19" fmla="*/ 380 h 1660"/>
                <a:gd name="T20" fmla="*/ 1071 w 1071"/>
                <a:gd name="T21" fmla="*/ 386 h 1660"/>
                <a:gd name="T22" fmla="*/ 519 w 1071"/>
                <a:gd name="T23" fmla="*/ 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1" h="1660">
                  <a:moveTo>
                    <a:pt x="519" y="0"/>
                  </a:moveTo>
                  <a:cubicBezTo>
                    <a:pt x="294" y="0"/>
                    <a:pt x="97" y="127"/>
                    <a:pt x="0" y="315"/>
                  </a:cubicBezTo>
                  <a:cubicBezTo>
                    <a:pt x="175" y="321"/>
                    <a:pt x="315" y="465"/>
                    <a:pt x="315" y="642"/>
                  </a:cubicBezTo>
                  <a:cubicBezTo>
                    <a:pt x="315" y="795"/>
                    <a:pt x="210" y="924"/>
                    <a:pt x="68" y="960"/>
                  </a:cubicBezTo>
                  <a:cubicBezTo>
                    <a:pt x="166" y="1079"/>
                    <a:pt x="312" y="1159"/>
                    <a:pt x="475" y="1171"/>
                  </a:cubicBezTo>
                  <a:cubicBezTo>
                    <a:pt x="551" y="1352"/>
                    <a:pt x="483" y="1660"/>
                    <a:pt x="483" y="1660"/>
                  </a:cubicBezTo>
                  <a:cubicBezTo>
                    <a:pt x="753" y="1451"/>
                    <a:pt x="784" y="1132"/>
                    <a:pt x="786" y="1108"/>
                  </a:cubicBezTo>
                  <a:cubicBezTo>
                    <a:pt x="834" y="1084"/>
                    <a:pt x="878" y="1053"/>
                    <a:pt x="917" y="1017"/>
                  </a:cubicBezTo>
                  <a:cubicBezTo>
                    <a:pt x="783" y="977"/>
                    <a:pt x="685" y="852"/>
                    <a:pt x="685" y="705"/>
                  </a:cubicBezTo>
                  <a:cubicBezTo>
                    <a:pt x="685" y="526"/>
                    <a:pt x="831" y="380"/>
                    <a:pt x="1010" y="380"/>
                  </a:cubicBezTo>
                  <a:cubicBezTo>
                    <a:pt x="1031" y="380"/>
                    <a:pt x="1051" y="382"/>
                    <a:pt x="1071" y="386"/>
                  </a:cubicBezTo>
                  <a:cubicBezTo>
                    <a:pt x="989" y="161"/>
                    <a:pt x="773" y="0"/>
                    <a:pt x="519" y="0"/>
                  </a:cubicBezTo>
                </a:path>
              </a:pathLst>
            </a:custGeom>
            <a:solidFill>
              <a:srgbClr val="54D0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p:cNvSpPr>
            <p:nvPr/>
          </p:nvSpPr>
          <p:spPr bwMode="auto">
            <a:xfrm>
              <a:off x="3743953" y="3460034"/>
              <a:ext cx="1058853" cy="1243500"/>
            </a:xfrm>
            <a:custGeom>
              <a:avLst/>
              <a:gdLst>
                <a:gd name="T0" fmla="*/ 292 w 584"/>
                <a:gd name="T1" fmla="*/ 0 h 686"/>
                <a:gd name="T2" fmla="*/ 0 w 584"/>
                <a:gd name="T3" fmla="*/ 292 h 686"/>
                <a:gd name="T4" fmla="*/ 292 w 584"/>
                <a:gd name="T5" fmla="*/ 584 h 686"/>
                <a:gd name="T6" fmla="*/ 305 w 584"/>
                <a:gd name="T7" fmla="*/ 584 h 686"/>
                <a:gd name="T8" fmla="*/ 281 w 584"/>
                <a:gd name="T9" fmla="*/ 686 h 686"/>
                <a:gd name="T10" fmla="*/ 475 w 584"/>
                <a:gd name="T11" fmla="*/ 522 h 686"/>
                <a:gd name="T12" fmla="*/ 475 w 584"/>
                <a:gd name="T13" fmla="*/ 520 h 686"/>
                <a:gd name="T14" fmla="*/ 584 w 584"/>
                <a:gd name="T15" fmla="*/ 292 h 686"/>
                <a:gd name="T16" fmla="*/ 292 w 584"/>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686">
                  <a:moveTo>
                    <a:pt x="292" y="0"/>
                  </a:moveTo>
                  <a:cubicBezTo>
                    <a:pt x="131" y="0"/>
                    <a:pt x="0" y="131"/>
                    <a:pt x="0" y="292"/>
                  </a:cubicBezTo>
                  <a:cubicBezTo>
                    <a:pt x="0" y="453"/>
                    <a:pt x="131" y="584"/>
                    <a:pt x="292" y="584"/>
                  </a:cubicBezTo>
                  <a:cubicBezTo>
                    <a:pt x="296" y="584"/>
                    <a:pt x="301" y="584"/>
                    <a:pt x="305" y="584"/>
                  </a:cubicBezTo>
                  <a:cubicBezTo>
                    <a:pt x="305" y="638"/>
                    <a:pt x="281" y="686"/>
                    <a:pt x="281" y="686"/>
                  </a:cubicBezTo>
                  <a:cubicBezTo>
                    <a:pt x="432" y="668"/>
                    <a:pt x="475" y="522"/>
                    <a:pt x="475" y="522"/>
                  </a:cubicBezTo>
                  <a:cubicBezTo>
                    <a:pt x="475" y="521"/>
                    <a:pt x="475" y="521"/>
                    <a:pt x="475" y="520"/>
                  </a:cubicBezTo>
                  <a:cubicBezTo>
                    <a:pt x="541" y="466"/>
                    <a:pt x="584" y="384"/>
                    <a:pt x="584" y="292"/>
                  </a:cubicBezTo>
                  <a:cubicBezTo>
                    <a:pt x="584" y="131"/>
                    <a:pt x="453" y="0"/>
                    <a:pt x="292" y="0"/>
                  </a:cubicBezTo>
                </a:path>
              </a:pathLst>
            </a:custGeom>
            <a:solidFill>
              <a:srgbClr val="2A99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p:cNvSpPr>
            <p:nvPr/>
          </p:nvSpPr>
          <p:spPr bwMode="auto">
            <a:xfrm>
              <a:off x="835556" y="2799592"/>
              <a:ext cx="1408228" cy="1675622"/>
            </a:xfrm>
            <a:custGeom>
              <a:avLst/>
              <a:gdLst>
                <a:gd name="T0" fmla="*/ 397 w 777"/>
                <a:gd name="T1" fmla="*/ 0 h 924"/>
                <a:gd name="T2" fmla="*/ 0 w 777"/>
                <a:gd name="T3" fmla="*/ 397 h 924"/>
                <a:gd name="T4" fmla="*/ 250 w 777"/>
                <a:gd name="T5" fmla="*/ 766 h 924"/>
                <a:gd name="T6" fmla="*/ 522 w 777"/>
                <a:gd name="T7" fmla="*/ 924 h 924"/>
                <a:gd name="T8" fmla="*/ 541 w 777"/>
                <a:gd name="T9" fmla="*/ 924 h 924"/>
                <a:gd name="T10" fmla="*/ 426 w 777"/>
                <a:gd name="T11" fmla="*/ 793 h 924"/>
                <a:gd name="T12" fmla="*/ 584 w 777"/>
                <a:gd name="T13" fmla="*/ 747 h 924"/>
                <a:gd name="T14" fmla="*/ 546 w 777"/>
                <a:gd name="T15" fmla="*/ 593 h 924"/>
                <a:gd name="T16" fmla="*/ 777 w 777"/>
                <a:gd name="T17" fmla="*/ 280 h 924"/>
                <a:gd name="T18" fmla="*/ 397 w 777"/>
                <a:gd name="T19"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24">
                  <a:moveTo>
                    <a:pt x="397" y="0"/>
                  </a:moveTo>
                  <a:cubicBezTo>
                    <a:pt x="178" y="0"/>
                    <a:pt x="0" y="178"/>
                    <a:pt x="0" y="397"/>
                  </a:cubicBezTo>
                  <a:cubicBezTo>
                    <a:pt x="0" y="564"/>
                    <a:pt x="103" y="707"/>
                    <a:pt x="250" y="766"/>
                  </a:cubicBezTo>
                  <a:cubicBezTo>
                    <a:pt x="299" y="912"/>
                    <a:pt x="466" y="924"/>
                    <a:pt x="522" y="924"/>
                  </a:cubicBezTo>
                  <a:cubicBezTo>
                    <a:pt x="534" y="924"/>
                    <a:pt x="541" y="924"/>
                    <a:pt x="541" y="924"/>
                  </a:cubicBezTo>
                  <a:cubicBezTo>
                    <a:pt x="452" y="879"/>
                    <a:pt x="430" y="809"/>
                    <a:pt x="426" y="793"/>
                  </a:cubicBezTo>
                  <a:cubicBezTo>
                    <a:pt x="483" y="789"/>
                    <a:pt x="537" y="773"/>
                    <a:pt x="584" y="747"/>
                  </a:cubicBezTo>
                  <a:cubicBezTo>
                    <a:pt x="560" y="701"/>
                    <a:pt x="546" y="649"/>
                    <a:pt x="546" y="593"/>
                  </a:cubicBezTo>
                  <a:cubicBezTo>
                    <a:pt x="546" y="446"/>
                    <a:pt x="643" y="321"/>
                    <a:pt x="777" y="280"/>
                  </a:cubicBezTo>
                  <a:cubicBezTo>
                    <a:pt x="727" y="118"/>
                    <a:pt x="576" y="0"/>
                    <a:pt x="397" y="0"/>
                  </a:cubicBezTo>
                </a:path>
              </a:pathLst>
            </a:custGeom>
            <a:solidFill>
              <a:srgbClr val="8EE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6" name="组合 125"/>
          <p:cNvGrpSpPr/>
          <p:nvPr/>
        </p:nvGrpSpPr>
        <p:grpSpPr>
          <a:xfrm>
            <a:off x="447675" y="367239"/>
            <a:ext cx="513548" cy="575736"/>
            <a:chOff x="447675" y="367239"/>
            <a:chExt cx="513548" cy="575736"/>
          </a:xfrm>
        </p:grpSpPr>
        <p:sp>
          <p:nvSpPr>
            <p:cNvPr id="127" name="等腰三角形 126"/>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等腰三角形 127"/>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9" name="矩形 128"/>
          <p:cNvSpPr/>
          <p:nvPr/>
        </p:nvSpPr>
        <p:spPr>
          <a:xfrm>
            <a:off x="1017388" y="409286"/>
            <a:ext cx="2650084" cy="400110"/>
          </a:xfrm>
          <a:prstGeom prst="rect">
            <a:avLst/>
          </a:prstGeom>
        </p:spPr>
        <p:txBody>
          <a:bodyPr wrap="none">
            <a:spAutoFit/>
          </a:bodyPr>
          <a:lstStyle/>
          <a:p>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前端工程化</a:t>
            </a:r>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构建</a:t>
            </a:r>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概念</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sp>
        <p:nvSpPr>
          <p:cNvPr id="38" name="文本框 37">
            <a:extLst>
              <a:ext uri="{FF2B5EF4-FFF2-40B4-BE49-F238E27FC236}">
                <a16:creationId xmlns:a16="http://schemas.microsoft.com/office/drawing/2014/main" id="{90088EF4-C3AF-C94D-9B62-D2A5F970A113}"/>
              </a:ext>
            </a:extLst>
          </p:cNvPr>
          <p:cNvSpPr txBox="1"/>
          <p:nvPr/>
        </p:nvSpPr>
        <p:spPr>
          <a:xfrm>
            <a:off x="1062816" y="1277178"/>
            <a:ext cx="5579327" cy="3970318"/>
          </a:xfrm>
          <a:prstGeom prst="rect">
            <a:avLst/>
          </a:prstGeom>
          <a:noFill/>
        </p:spPr>
        <p:txBody>
          <a:bodyPr wrap="square" rtlCol="0">
            <a:spAutoFit/>
          </a:bodyPr>
          <a:lstStyle/>
          <a:p>
            <a:r>
              <a:rPr lang="zh-CN" altLang="en-US" dirty="0">
                <a:solidFill>
                  <a:schemeClr val="bg1"/>
                </a:solidFill>
              </a:rPr>
              <a:t>将源代码转换成可以执行的</a:t>
            </a:r>
            <a:r>
              <a:rPr lang="en" altLang="zh-CN" dirty="0">
                <a:solidFill>
                  <a:schemeClr val="bg1"/>
                </a:solidFill>
              </a:rPr>
              <a:t>JavaScript</a:t>
            </a:r>
            <a:r>
              <a:rPr lang="zh-CN" altLang="en" dirty="0">
                <a:solidFill>
                  <a:schemeClr val="bg1"/>
                </a:solidFill>
              </a:rPr>
              <a:t>、</a:t>
            </a:r>
            <a:r>
              <a:rPr lang="en" altLang="zh-CN" dirty="0">
                <a:solidFill>
                  <a:schemeClr val="bg1"/>
                </a:solidFill>
              </a:rPr>
              <a:t>CSS</a:t>
            </a:r>
            <a:r>
              <a:rPr lang="zh-CN" altLang="en" dirty="0">
                <a:solidFill>
                  <a:schemeClr val="bg1"/>
                </a:solidFill>
              </a:rPr>
              <a:t>、</a:t>
            </a:r>
            <a:r>
              <a:rPr lang="en" altLang="zh-CN" dirty="0">
                <a:solidFill>
                  <a:schemeClr val="bg1"/>
                </a:solidFill>
              </a:rPr>
              <a:t>HTML </a:t>
            </a:r>
            <a:r>
              <a:rPr lang="zh-CN" altLang="en-US" dirty="0">
                <a:solidFill>
                  <a:schemeClr val="bg1"/>
                </a:solidFill>
              </a:rPr>
              <a:t>代码，包括如下内容：</a:t>
            </a:r>
            <a:endParaRPr lang="en-US" altLang="zh-CN" dirty="0">
              <a:solidFill>
                <a:schemeClr val="bg1"/>
              </a:solidFill>
            </a:endParaRPr>
          </a:p>
          <a:p>
            <a:endParaRPr lang="en-US" altLang="zh-CN" dirty="0">
              <a:solidFill>
                <a:schemeClr val="bg1"/>
              </a:solidFill>
            </a:endParaRPr>
          </a:p>
          <a:p>
            <a:r>
              <a:rPr lang="en-US" altLang="zh-CN" sz="1600" dirty="0">
                <a:solidFill>
                  <a:schemeClr val="bg1"/>
                </a:solidFill>
                <a:latin typeface="Lantinghei SC Extralight" panose="02000000000000000000" pitchFamily="2" charset="-122"/>
                <a:ea typeface="Lantinghei SC Extralight" panose="02000000000000000000" pitchFamily="2" charset="-122"/>
              </a:rPr>
              <a:t>1/</a:t>
            </a:r>
            <a:r>
              <a:rPr lang="zh-CN" altLang="en-US" sz="1600" dirty="0">
                <a:solidFill>
                  <a:schemeClr val="bg1"/>
                </a:solidFill>
                <a:latin typeface="Lantinghei SC Extralight" panose="02000000000000000000" pitchFamily="2" charset="-122"/>
                <a:ea typeface="Lantinghei SC Extralight" panose="02000000000000000000" pitchFamily="2" charset="-122"/>
              </a:rPr>
              <a:t>代码转换</a:t>
            </a:r>
            <a:endParaRPr lang="en-US" altLang="zh-CN" sz="1600" dirty="0">
              <a:solidFill>
                <a:schemeClr val="bg1"/>
              </a:solidFill>
              <a:latin typeface="Lantinghei SC Extralight" panose="02000000000000000000" pitchFamily="2" charset="-122"/>
              <a:ea typeface="Lantinghei SC Extralight" panose="02000000000000000000" pitchFamily="2" charset="-122"/>
            </a:endParaRPr>
          </a:p>
          <a:p>
            <a:r>
              <a:rPr lang="en-US" altLang="zh-CN" sz="1600" dirty="0">
                <a:solidFill>
                  <a:schemeClr val="bg1"/>
                </a:solidFill>
                <a:latin typeface="Lantinghei SC Extralight" panose="02000000000000000000" pitchFamily="2" charset="-122"/>
                <a:ea typeface="Lantinghei SC Extralight" panose="02000000000000000000" pitchFamily="2" charset="-122"/>
              </a:rPr>
              <a:t>2/</a:t>
            </a:r>
            <a:r>
              <a:rPr lang="zh-CN" altLang="en-US" sz="1600" dirty="0">
                <a:solidFill>
                  <a:schemeClr val="bg1"/>
                </a:solidFill>
                <a:latin typeface="Lantinghei SC Extralight" panose="02000000000000000000" pitchFamily="2" charset="-122"/>
                <a:ea typeface="Lantinghei SC Extralight" panose="02000000000000000000" pitchFamily="2" charset="-122"/>
              </a:rPr>
              <a:t>文件优化</a:t>
            </a:r>
            <a:endParaRPr lang="en-US" altLang="zh-CN" sz="1600" dirty="0">
              <a:solidFill>
                <a:schemeClr val="bg1"/>
              </a:solidFill>
              <a:latin typeface="Lantinghei SC Extralight" panose="02000000000000000000" pitchFamily="2" charset="-122"/>
              <a:ea typeface="Lantinghei SC Extralight" panose="02000000000000000000" pitchFamily="2" charset="-122"/>
            </a:endParaRPr>
          </a:p>
          <a:p>
            <a:r>
              <a:rPr lang="en-US" altLang="zh-CN" sz="1600" dirty="0">
                <a:solidFill>
                  <a:schemeClr val="bg1"/>
                </a:solidFill>
                <a:latin typeface="Lantinghei SC Extralight" panose="02000000000000000000" pitchFamily="2" charset="-122"/>
                <a:ea typeface="Lantinghei SC Extralight" panose="02000000000000000000" pitchFamily="2" charset="-122"/>
              </a:rPr>
              <a:t>3/</a:t>
            </a:r>
            <a:r>
              <a:rPr lang="zh-CN" altLang="en-US" sz="1600" dirty="0">
                <a:solidFill>
                  <a:schemeClr val="bg1"/>
                </a:solidFill>
                <a:latin typeface="Lantinghei SC Extralight" panose="02000000000000000000" pitchFamily="2" charset="-122"/>
                <a:ea typeface="Lantinghei SC Extralight" panose="02000000000000000000" pitchFamily="2" charset="-122"/>
              </a:rPr>
              <a:t>代码分割</a:t>
            </a:r>
            <a:endParaRPr lang="en-US" altLang="zh-CN" sz="1600" dirty="0">
              <a:solidFill>
                <a:schemeClr val="bg1"/>
              </a:solidFill>
              <a:latin typeface="Lantinghei SC Extralight" panose="02000000000000000000" pitchFamily="2" charset="-122"/>
              <a:ea typeface="Lantinghei SC Extralight" panose="02000000000000000000" pitchFamily="2" charset="-122"/>
            </a:endParaRPr>
          </a:p>
          <a:p>
            <a:r>
              <a:rPr lang="en-US" altLang="zh-CN" sz="1600" dirty="0">
                <a:solidFill>
                  <a:schemeClr val="bg1"/>
                </a:solidFill>
                <a:latin typeface="Lantinghei SC Extralight" panose="02000000000000000000" pitchFamily="2" charset="-122"/>
                <a:ea typeface="Lantinghei SC Extralight" panose="02000000000000000000" pitchFamily="2" charset="-122"/>
              </a:rPr>
              <a:t>4/</a:t>
            </a:r>
            <a:r>
              <a:rPr lang="zh-CN" altLang="en-US" sz="1600" dirty="0">
                <a:solidFill>
                  <a:schemeClr val="bg1"/>
                </a:solidFill>
                <a:latin typeface="Lantinghei SC Extralight" panose="02000000000000000000" pitchFamily="2" charset="-122"/>
                <a:ea typeface="Lantinghei SC Extralight" panose="02000000000000000000" pitchFamily="2" charset="-122"/>
              </a:rPr>
              <a:t>模块合并</a:t>
            </a:r>
            <a:endParaRPr lang="en-US" altLang="zh-CN" sz="1600" dirty="0">
              <a:solidFill>
                <a:schemeClr val="bg1"/>
              </a:solidFill>
              <a:latin typeface="Lantinghei SC Extralight" panose="02000000000000000000" pitchFamily="2" charset="-122"/>
              <a:ea typeface="Lantinghei SC Extralight" panose="02000000000000000000" pitchFamily="2" charset="-122"/>
            </a:endParaRPr>
          </a:p>
          <a:p>
            <a:r>
              <a:rPr lang="en-US" altLang="zh-CN" sz="1600" dirty="0">
                <a:solidFill>
                  <a:schemeClr val="bg1"/>
                </a:solidFill>
                <a:latin typeface="Lantinghei SC Extralight" panose="02000000000000000000" pitchFamily="2" charset="-122"/>
                <a:ea typeface="Lantinghei SC Extralight" panose="02000000000000000000" pitchFamily="2" charset="-122"/>
              </a:rPr>
              <a:t>5/</a:t>
            </a:r>
            <a:r>
              <a:rPr lang="zh-CN" altLang="en-US" sz="1600" dirty="0">
                <a:solidFill>
                  <a:schemeClr val="bg1"/>
                </a:solidFill>
                <a:latin typeface="Lantinghei SC Extralight" panose="02000000000000000000" pitchFamily="2" charset="-122"/>
                <a:ea typeface="Lantinghei SC Extralight" panose="02000000000000000000" pitchFamily="2" charset="-122"/>
              </a:rPr>
              <a:t>自动刷新</a:t>
            </a:r>
            <a:endParaRPr lang="en-US" altLang="zh-CN" sz="1600" dirty="0">
              <a:solidFill>
                <a:schemeClr val="bg1"/>
              </a:solidFill>
              <a:latin typeface="Lantinghei SC Extralight" panose="02000000000000000000" pitchFamily="2" charset="-122"/>
              <a:ea typeface="Lantinghei SC Extralight" panose="02000000000000000000" pitchFamily="2" charset="-122"/>
            </a:endParaRPr>
          </a:p>
          <a:p>
            <a:r>
              <a:rPr lang="en-US" altLang="zh-CN" sz="1600" dirty="0">
                <a:solidFill>
                  <a:schemeClr val="bg1"/>
                </a:solidFill>
                <a:latin typeface="Lantinghei SC Extralight" panose="02000000000000000000" pitchFamily="2" charset="-122"/>
                <a:ea typeface="Lantinghei SC Extralight" panose="02000000000000000000" pitchFamily="2" charset="-122"/>
              </a:rPr>
              <a:t>6/</a:t>
            </a:r>
            <a:r>
              <a:rPr lang="zh-CN" altLang="en-US" sz="1600" dirty="0">
                <a:solidFill>
                  <a:schemeClr val="bg1"/>
                </a:solidFill>
                <a:latin typeface="Lantinghei SC Extralight" panose="02000000000000000000" pitchFamily="2" charset="-122"/>
                <a:ea typeface="Lantinghei SC Extralight" panose="02000000000000000000" pitchFamily="2" charset="-122"/>
              </a:rPr>
              <a:t>代码校验</a:t>
            </a:r>
            <a:endParaRPr lang="en-US" altLang="zh-CN" sz="1600" dirty="0">
              <a:solidFill>
                <a:schemeClr val="bg1"/>
              </a:solidFill>
              <a:latin typeface="Lantinghei SC Extralight" panose="02000000000000000000" pitchFamily="2" charset="-122"/>
              <a:ea typeface="Lantinghei SC Extralight" panose="02000000000000000000" pitchFamily="2" charset="-122"/>
            </a:endParaRPr>
          </a:p>
          <a:p>
            <a:r>
              <a:rPr lang="en-US" altLang="zh-CN" sz="1600" dirty="0">
                <a:solidFill>
                  <a:schemeClr val="bg1"/>
                </a:solidFill>
                <a:latin typeface="Lantinghei SC Extralight" panose="02000000000000000000" pitchFamily="2" charset="-122"/>
                <a:ea typeface="Lantinghei SC Extralight" panose="02000000000000000000" pitchFamily="2" charset="-122"/>
              </a:rPr>
              <a:t>7/</a:t>
            </a:r>
            <a:r>
              <a:rPr lang="zh-CN" altLang="en-US" sz="1600" dirty="0">
                <a:solidFill>
                  <a:schemeClr val="bg1"/>
                </a:solidFill>
                <a:latin typeface="Lantinghei SC Extralight" panose="02000000000000000000" pitchFamily="2" charset="-122"/>
                <a:ea typeface="Lantinghei SC Extralight" panose="02000000000000000000" pitchFamily="2" charset="-122"/>
              </a:rPr>
              <a:t>自动发布</a:t>
            </a:r>
            <a:endParaRPr lang="en-US" altLang="zh-CN" sz="1600" dirty="0">
              <a:solidFill>
                <a:schemeClr val="bg1"/>
              </a:solidFill>
              <a:latin typeface="Lantinghei SC Extralight" panose="02000000000000000000" pitchFamily="2" charset="-122"/>
              <a:ea typeface="Lantinghei SC Extralight" panose="02000000000000000000" pitchFamily="2" charset="-122"/>
            </a:endParaRPr>
          </a:p>
          <a:p>
            <a:endParaRPr lang="en-US" altLang="zh-CN" sz="1600" dirty="0">
              <a:solidFill>
                <a:schemeClr val="bg1"/>
              </a:solidFill>
              <a:latin typeface="Lantinghei SC Extralight" panose="02000000000000000000" pitchFamily="2" charset="-122"/>
              <a:ea typeface="Lantinghei SC Extralight" panose="02000000000000000000" pitchFamily="2" charset="-122"/>
            </a:endParaRPr>
          </a:p>
          <a:p>
            <a:endParaRPr lang="en-US" altLang="zh-CN" sz="1600" dirty="0">
              <a:solidFill>
                <a:schemeClr val="bg1"/>
              </a:solidFill>
              <a:latin typeface="Lantinghei SC Extralight" panose="02000000000000000000" pitchFamily="2" charset="-122"/>
              <a:ea typeface="Lantinghei SC Extralight" panose="02000000000000000000" pitchFamily="2" charset="-122"/>
            </a:endParaRPr>
          </a:p>
          <a:p>
            <a:r>
              <a:rPr lang="zh-CN" altLang="en-US" sz="1200" dirty="0">
                <a:solidFill>
                  <a:schemeClr val="bg1">
                    <a:lumMod val="85000"/>
                  </a:schemeClr>
                </a:solidFill>
              </a:rPr>
              <a:t>构建其实是工程化、自动化思想在前端开发中的体现，将一系列</a:t>
            </a:r>
            <a:endParaRPr lang="en-US" altLang="zh-CN" sz="1200" dirty="0">
              <a:solidFill>
                <a:schemeClr val="bg1">
                  <a:lumMod val="85000"/>
                </a:schemeClr>
              </a:solidFill>
            </a:endParaRPr>
          </a:p>
          <a:p>
            <a:r>
              <a:rPr lang="zh-CN" altLang="en-US" sz="1200" dirty="0">
                <a:solidFill>
                  <a:schemeClr val="bg1">
                    <a:lumMod val="85000"/>
                  </a:schemeClr>
                </a:solidFill>
              </a:rPr>
              <a:t>流程用代码去实现，让代码自动化地执行这一系列复杂的流程。</a:t>
            </a:r>
            <a:endParaRPr lang="en-US" altLang="zh-CN" sz="1200" dirty="0">
              <a:solidFill>
                <a:schemeClr val="bg1">
                  <a:lumMod val="85000"/>
                </a:schemeClr>
              </a:solidFill>
            </a:endParaRPr>
          </a:p>
          <a:p>
            <a:r>
              <a:rPr lang="zh-CN" altLang="en-US" sz="1200" dirty="0">
                <a:solidFill>
                  <a:schemeClr val="bg1">
                    <a:lumMod val="85000"/>
                  </a:schemeClr>
                </a:solidFill>
              </a:rPr>
              <a:t>构建为前端开发注入了更大的活力，解放了我们的生产力。</a:t>
            </a:r>
            <a:endParaRPr lang="zh-CN" altLang="en-US" sz="1200" dirty="0">
              <a:solidFill>
                <a:schemeClr val="bg1">
                  <a:lumMod val="85000"/>
                </a:schemeClr>
              </a:solidFill>
              <a:latin typeface="Lantinghei SC Extralight" panose="02000000000000000000" pitchFamily="2" charset="-122"/>
              <a:ea typeface="Lantinghei SC Extralight" panose="02000000000000000000" pitchFamily="2" charset="-122"/>
            </a:endParaRPr>
          </a:p>
          <a:p>
            <a:endParaRPr kumimoji="1" lang="zh-CN" altLang="en-US" dirty="0">
              <a:solidFill>
                <a:schemeClr val="bg1"/>
              </a:solidFill>
            </a:endParaRPr>
          </a:p>
        </p:txBody>
      </p:sp>
    </p:spTree>
    <p:extLst>
      <p:ext uri="{BB962C8B-B14F-4D97-AF65-F5344CB8AC3E}">
        <p14:creationId xmlns:p14="http://schemas.microsoft.com/office/powerpoint/2010/main" val="1412565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4781550" y="2385932"/>
            <a:ext cx="2628900" cy="2660812"/>
            <a:chOff x="4781550" y="2385932"/>
            <a:chExt cx="2628900" cy="2660812"/>
          </a:xfrm>
        </p:grpSpPr>
        <p:sp>
          <p:nvSpPr>
            <p:cNvPr id="2" name="Oval 92"/>
            <p:cNvSpPr/>
            <p:nvPr/>
          </p:nvSpPr>
          <p:spPr>
            <a:xfrm>
              <a:off x="4975089" y="2595429"/>
              <a:ext cx="2241822" cy="2241817"/>
            </a:xfrm>
            <a:prstGeom prst="ellipse">
              <a:avLst/>
            </a:prstGeom>
            <a:solidFill>
              <a:srgbClr val="2A999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Group 93"/>
            <p:cNvGrpSpPr/>
            <p:nvPr/>
          </p:nvGrpSpPr>
          <p:grpSpPr>
            <a:xfrm>
              <a:off x="4781550" y="2385932"/>
              <a:ext cx="2628900" cy="2660812"/>
              <a:chOff x="4943475" y="2471838"/>
              <a:chExt cx="2305050" cy="2333030"/>
            </a:xfrm>
          </p:grpSpPr>
          <p:sp>
            <p:nvSpPr>
              <p:cNvPr id="4" name="Line 699"/>
              <p:cNvSpPr>
                <a:spLocks noChangeShapeType="1"/>
              </p:cNvSpPr>
              <p:nvPr userDrawn="1"/>
            </p:nvSpPr>
            <p:spPr bwMode="auto">
              <a:xfrm flipH="1" flipV="1">
                <a:off x="6040910" y="2471838"/>
                <a:ext cx="622608" cy="146907"/>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Freeform 700"/>
              <p:cNvSpPr>
                <a:spLocks/>
              </p:cNvSpPr>
              <p:nvPr userDrawn="1"/>
            </p:nvSpPr>
            <p:spPr bwMode="auto">
              <a:xfrm>
                <a:off x="6663518" y="2618745"/>
                <a:ext cx="585007" cy="991625"/>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01"/>
              <p:cNvSpPr>
                <a:spLocks/>
              </p:cNvSpPr>
              <p:nvPr userDrawn="1"/>
            </p:nvSpPr>
            <p:spPr bwMode="auto">
              <a:xfrm>
                <a:off x="5547720" y="3610371"/>
                <a:ext cx="1700805" cy="1194497"/>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Line 702"/>
              <p:cNvSpPr>
                <a:spLocks noChangeShapeType="1"/>
              </p:cNvSpPr>
              <p:nvPr userDrawn="1"/>
            </p:nvSpPr>
            <p:spPr bwMode="auto">
              <a:xfrm>
                <a:off x="5035293" y="4072080"/>
                <a:ext cx="512427" cy="654088"/>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Freeform 703"/>
              <p:cNvSpPr>
                <a:spLocks/>
              </p:cNvSpPr>
              <p:nvPr userDrawn="1"/>
            </p:nvSpPr>
            <p:spPr bwMode="auto">
              <a:xfrm>
                <a:off x="4943475" y="3120626"/>
                <a:ext cx="91819" cy="95145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Line 704"/>
              <p:cNvSpPr>
                <a:spLocks noChangeShapeType="1"/>
              </p:cNvSpPr>
              <p:nvPr userDrawn="1"/>
            </p:nvSpPr>
            <p:spPr bwMode="auto">
              <a:xfrm flipH="1">
                <a:off x="5476016" y="2471838"/>
                <a:ext cx="564894" cy="191505"/>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Freeform 705"/>
              <p:cNvSpPr>
                <a:spLocks/>
              </p:cNvSpPr>
              <p:nvPr userDrawn="1"/>
            </p:nvSpPr>
            <p:spPr bwMode="auto">
              <a:xfrm>
                <a:off x="5476839" y="2602150"/>
                <a:ext cx="1189611" cy="66406"/>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706"/>
              <p:cNvSpPr>
                <a:spLocks/>
              </p:cNvSpPr>
              <p:nvPr userDrawn="1"/>
            </p:nvSpPr>
            <p:spPr bwMode="auto">
              <a:xfrm>
                <a:off x="5392068" y="3704811"/>
                <a:ext cx="155652" cy="1021357"/>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Freeform 707"/>
              <p:cNvSpPr>
                <a:spLocks/>
              </p:cNvSpPr>
              <p:nvPr userDrawn="1"/>
            </p:nvSpPr>
            <p:spPr bwMode="auto">
              <a:xfrm>
                <a:off x="5392068" y="2667715"/>
                <a:ext cx="115427" cy="1037097"/>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75000"/>
                    <a:alpha val="50000"/>
                  </a:scheme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3" name="Freeform 708"/>
              <p:cNvSpPr>
                <a:spLocks/>
              </p:cNvSpPr>
              <p:nvPr userDrawn="1"/>
            </p:nvSpPr>
            <p:spPr bwMode="auto">
              <a:xfrm>
                <a:off x="6011178" y="4143784"/>
                <a:ext cx="262346" cy="661084"/>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0">
                <a:solidFill>
                  <a:schemeClr val="bg1">
                    <a:lumMod val="75000"/>
                    <a:alpha val="50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Freeform 709"/>
              <p:cNvSpPr>
                <a:spLocks/>
              </p:cNvSpPr>
              <p:nvPr userDrawn="1"/>
            </p:nvSpPr>
            <p:spPr bwMode="auto">
              <a:xfrm>
                <a:off x="6011179" y="2607378"/>
                <a:ext cx="288568" cy="153640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5" name="Line 710"/>
              <p:cNvSpPr>
                <a:spLocks noChangeShapeType="1"/>
              </p:cNvSpPr>
              <p:nvPr userDrawn="1"/>
            </p:nvSpPr>
            <p:spPr bwMode="auto">
              <a:xfrm>
                <a:off x="6040910" y="2471838"/>
                <a:ext cx="15740" cy="135540"/>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6" name="Line 711"/>
              <p:cNvSpPr>
                <a:spLocks noChangeShapeType="1"/>
              </p:cNvSpPr>
              <p:nvPr userDrawn="1"/>
            </p:nvSpPr>
            <p:spPr bwMode="auto">
              <a:xfrm flipH="1">
                <a:off x="4988947" y="2662397"/>
                <a:ext cx="481831" cy="458282"/>
              </a:xfrm>
              <a:prstGeom prst="line">
                <a:avLst/>
              </a:pr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Line 712"/>
              <p:cNvSpPr>
                <a:spLocks noChangeShapeType="1"/>
              </p:cNvSpPr>
              <p:nvPr userDrawn="1"/>
            </p:nvSpPr>
            <p:spPr bwMode="auto">
              <a:xfrm flipH="1" flipV="1">
                <a:off x="7112111" y="3548285"/>
                <a:ext cx="136414" cy="62086"/>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Line 713"/>
              <p:cNvSpPr>
                <a:spLocks noChangeShapeType="1"/>
              </p:cNvSpPr>
              <p:nvPr userDrawn="1"/>
            </p:nvSpPr>
            <p:spPr bwMode="auto">
              <a:xfrm flipH="1" flipV="1">
                <a:off x="6657687" y="2619538"/>
                <a:ext cx="155361" cy="404078"/>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Line 714"/>
              <p:cNvSpPr>
                <a:spLocks noChangeShapeType="1"/>
              </p:cNvSpPr>
              <p:nvPr userDrawn="1"/>
            </p:nvSpPr>
            <p:spPr bwMode="auto">
              <a:xfrm flipH="1" flipV="1">
                <a:off x="6813049" y="3023616"/>
                <a:ext cx="299062" cy="524670"/>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Line 715"/>
              <p:cNvSpPr>
                <a:spLocks noChangeShapeType="1"/>
              </p:cNvSpPr>
              <p:nvPr userDrawn="1"/>
            </p:nvSpPr>
            <p:spPr bwMode="auto">
              <a:xfrm flipH="1" flipV="1">
                <a:off x="7112111" y="3548285"/>
                <a:ext cx="13116" cy="706554"/>
              </a:xfrm>
              <a:prstGeom prst="line">
                <a:avLst/>
              </a:prstGeom>
              <a:noFill/>
              <a:ln w="0">
                <a:solidFill>
                  <a:schemeClr val="bg1">
                    <a:lumMod val="75000"/>
                    <a:alpha val="50000"/>
                  </a:schemeClr>
                </a:solidFill>
                <a:prstDash val="solid"/>
                <a:round/>
                <a:headEnd type="oval"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Freeform 716"/>
              <p:cNvSpPr>
                <a:spLocks/>
              </p:cNvSpPr>
              <p:nvPr userDrawn="1"/>
            </p:nvSpPr>
            <p:spPr bwMode="auto">
              <a:xfrm>
                <a:off x="6011179" y="4143785"/>
                <a:ext cx="1114049" cy="210743"/>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2" name="Line 717"/>
              <p:cNvSpPr>
                <a:spLocks noChangeShapeType="1"/>
              </p:cNvSpPr>
              <p:nvPr userDrawn="1"/>
            </p:nvSpPr>
            <p:spPr bwMode="auto">
              <a:xfrm>
                <a:off x="5392068" y="3704811"/>
                <a:ext cx="619110" cy="438974"/>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Line 718"/>
              <p:cNvSpPr>
                <a:spLocks noChangeShapeType="1"/>
              </p:cNvSpPr>
              <p:nvPr userDrawn="1"/>
            </p:nvSpPr>
            <p:spPr bwMode="auto">
              <a:xfrm>
                <a:off x="4988947" y="3120679"/>
                <a:ext cx="403121" cy="584132"/>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Line 719"/>
              <p:cNvSpPr>
                <a:spLocks noChangeShapeType="1"/>
              </p:cNvSpPr>
              <p:nvPr userDrawn="1"/>
            </p:nvSpPr>
            <p:spPr bwMode="auto">
              <a:xfrm flipH="1">
                <a:off x="4988947" y="2989512"/>
                <a:ext cx="518549" cy="131167"/>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Line 720"/>
              <p:cNvSpPr>
                <a:spLocks noChangeShapeType="1"/>
              </p:cNvSpPr>
              <p:nvPr userDrawn="1"/>
            </p:nvSpPr>
            <p:spPr bwMode="auto">
              <a:xfrm flipH="1">
                <a:off x="5507496" y="2607378"/>
                <a:ext cx="549154" cy="382135"/>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Line 721"/>
              <p:cNvSpPr>
                <a:spLocks noChangeShapeType="1"/>
              </p:cNvSpPr>
              <p:nvPr userDrawn="1"/>
            </p:nvSpPr>
            <p:spPr bwMode="auto">
              <a:xfrm flipH="1" flipV="1">
                <a:off x="6056650" y="2607378"/>
                <a:ext cx="756399" cy="416238"/>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722"/>
              <p:cNvSpPr>
                <a:spLocks/>
              </p:cNvSpPr>
              <p:nvPr userDrawn="1"/>
            </p:nvSpPr>
            <p:spPr bwMode="auto">
              <a:xfrm>
                <a:off x="6813049" y="3023616"/>
                <a:ext cx="367269" cy="51155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723"/>
              <p:cNvSpPr>
                <a:spLocks/>
              </p:cNvSpPr>
              <p:nvPr userDrawn="1"/>
            </p:nvSpPr>
            <p:spPr bwMode="auto">
              <a:xfrm>
                <a:off x="6799058" y="3023616"/>
                <a:ext cx="314802" cy="133091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75000"/>
                    <a:alpha val="50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Line 724"/>
              <p:cNvSpPr>
                <a:spLocks noChangeShapeType="1"/>
              </p:cNvSpPr>
              <p:nvPr userDrawn="1"/>
            </p:nvSpPr>
            <p:spPr bwMode="auto">
              <a:xfrm flipV="1">
                <a:off x="6299747" y="3023616"/>
                <a:ext cx="513302" cy="164396"/>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Line 725"/>
              <p:cNvSpPr>
                <a:spLocks noChangeShapeType="1"/>
              </p:cNvSpPr>
              <p:nvPr userDrawn="1"/>
            </p:nvSpPr>
            <p:spPr bwMode="auto">
              <a:xfrm flipV="1">
                <a:off x="5392068" y="3188012"/>
                <a:ext cx="907679" cy="523795"/>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726"/>
              <p:cNvSpPr>
                <a:spLocks/>
              </p:cNvSpPr>
              <p:nvPr userDrawn="1"/>
            </p:nvSpPr>
            <p:spPr bwMode="auto">
              <a:xfrm>
                <a:off x="5035293" y="3711807"/>
                <a:ext cx="482696" cy="685568"/>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Line 728"/>
              <p:cNvSpPr>
                <a:spLocks noChangeShapeType="1"/>
              </p:cNvSpPr>
              <p:nvPr userDrawn="1"/>
            </p:nvSpPr>
            <p:spPr bwMode="auto">
              <a:xfrm flipH="1">
                <a:off x="5517989" y="4143785"/>
                <a:ext cx="493190" cy="253590"/>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729"/>
              <p:cNvSpPr>
                <a:spLocks/>
              </p:cNvSpPr>
              <p:nvPr userDrawn="1"/>
            </p:nvSpPr>
            <p:spPr bwMode="auto">
              <a:xfrm>
                <a:off x="6011179" y="3548285"/>
                <a:ext cx="1100932" cy="5955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730"/>
              <p:cNvSpPr>
                <a:spLocks/>
              </p:cNvSpPr>
              <p:nvPr userDrawn="1"/>
            </p:nvSpPr>
            <p:spPr bwMode="auto">
              <a:xfrm>
                <a:off x="5556465" y="4627355"/>
                <a:ext cx="1125417" cy="101436"/>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75000"/>
                    <a:alpha val="50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731"/>
              <p:cNvSpPr>
                <a:spLocks/>
              </p:cNvSpPr>
              <p:nvPr userDrawn="1"/>
            </p:nvSpPr>
            <p:spPr bwMode="auto">
              <a:xfrm>
                <a:off x="5517989" y="4354526"/>
                <a:ext cx="1288064" cy="306057"/>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Line 732"/>
              <p:cNvSpPr>
                <a:spLocks noChangeShapeType="1"/>
              </p:cNvSpPr>
              <p:nvPr userDrawn="1"/>
            </p:nvSpPr>
            <p:spPr bwMode="auto">
              <a:xfrm>
                <a:off x="6299747" y="3188012"/>
                <a:ext cx="500185" cy="482696"/>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Line 733"/>
              <p:cNvSpPr>
                <a:spLocks noChangeShapeType="1"/>
              </p:cNvSpPr>
              <p:nvPr userDrawn="1"/>
            </p:nvSpPr>
            <p:spPr bwMode="auto">
              <a:xfrm>
                <a:off x="5507496" y="2989512"/>
                <a:ext cx="792251" cy="198500"/>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38" name="TextBox 128"/>
            <p:cNvSpPr txBox="1"/>
            <p:nvPr/>
          </p:nvSpPr>
          <p:spPr>
            <a:xfrm>
              <a:off x="5108174" y="3428339"/>
              <a:ext cx="1950720" cy="518091"/>
            </a:xfrm>
            <a:prstGeom prst="rect">
              <a:avLst/>
            </a:prstGeom>
          </p:spPr>
          <p:txBody>
            <a:bodyPr wrap="square" rtlCol="0">
              <a:spAutoFit/>
            </a:bodyPr>
            <a:lstStyle/>
            <a:p>
              <a:pPr algn="ctr">
                <a:lnSpc>
                  <a:spcPct val="125000"/>
                </a:lnSpc>
                <a:buClr>
                  <a:schemeClr val="tx1">
                    <a:lumMod val="85000"/>
                    <a:lumOff val="15000"/>
                  </a:schemeClr>
                </a:buClr>
                <a:buSzPct val="105000"/>
              </a:pPr>
              <a:r>
                <a:rPr lang="zh-CN" altLang="en-US" sz="2400" b="1" dirty="0">
                  <a:solidFill>
                    <a:schemeClr val="bg1"/>
                  </a:solidFill>
                  <a:latin typeface="Calibri" panose="020F0502020204030204" pitchFamily="34" charset="0"/>
                </a:rPr>
                <a:t>构建工具</a:t>
              </a:r>
              <a:endParaRPr lang="en-US" altLang="zh-CN" sz="2400" b="1" dirty="0">
                <a:solidFill>
                  <a:schemeClr val="bg1"/>
                </a:solidFill>
                <a:latin typeface="Calibri" panose="020F0502020204030204" pitchFamily="34" charset="0"/>
              </a:endParaRPr>
            </a:p>
          </p:txBody>
        </p:sp>
      </p:grpSp>
      <p:grpSp>
        <p:nvGrpSpPr>
          <p:cNvPr id="74" name="组合 73"/>
          <p:cNvGrpSpPr/>
          <p:nvPr/>
        </p:nvGrpSpPr>
        <p:grpSpPr>
          <a:xfrm>
            <a:off x="7866490" y="3995965"/>
            <a:ext cx="894896" cy="894896"/>
            <a:chOff x="7866490" y="3995965"/>
            <a:chExt cx="894896" cy="894896"/>
          </a:xfrm>
        </p:grpSpPr>
        <p:sp>
          <p:nvSpPr>
            <p:cNvPr id="40" name="Oval 135"/>
            <p:cNvSpPr/>
            <p:nvPr/>
          </p:nvSpPr>
          <p:spPr>
            <a:xfrm>
              <a:off x="7866490" y="3995965"/>
              <a:ext cx="894896" cy="89489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1" name="Group 165"/>
            <p:cNvGrpSpPr/>
            <p:nvPr/>
          </p:nvGrpSpPr>
          <p:grpSpPr>
            <a:xfrm>
              <a:off x="8101366" y="4188435"/>
              <a:ext cx="425144" cy="509956"/>
              <a:chOff x="4051300" y="3109913"/>
              <a:chExt cx="628650" cy="754063"/>
            </a:xfrm>
            <a:solidFill>
              <a:schemeClr val="bg1">
                <a:lumMod val="95000"/>
              </a:schemeClr>
            </a:solidFill>
          </p:grpSpPr>
          <p:sp>
            <p:nvSpPr>
              <p:cNvPr id="42" name="Freeform 16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7"/>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44" name="组合 43"/>
          <p:cNvGrpSpPr/>
          <p:nvPr/>
        </p:nvGrpSpPr>
        <p:grpSpPr>
          <a:xfrm>
            <a:off x="3456014" y="2618015"/>
            <a:ext cx="894896" cy="894896"/>
            <a:chOff x="3456014" y="2618015"/>
            <a:chExt cx="894896" cy="894896"/>
          </a:xfrm>
        </p:grpSpPr>
        <p:sp>
          <p:nvSpPr>
            <p:cNvPr id="45" name="Oval 156"/>
            <p:cNvSpPr/>
            <p:nvPr/>
          </p:nvSpPr>
          <p:spPr>
            <a:xfrm flipH="1">
              <a:off x="3456014" y="2618015"/>
              <a:ext cx="894896" cy="89489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6" name="Group 168"/>
            <p:cNvGrpSpPr/>
            <p:nvPr/>
          </p:nvGrpSpPr>
          <p:grpSpPr>
            <a:xfrm>
              <a:off x="3654390" y="2863629"/>
              <a:ext cx="498144" cy="403668"/>
              <a:chOff x="5145088" y="3205163"/>
              <a:chExt cx="736600" cy="596900"/>
            </a:xfrm>
            <a:solidFill>
              <a:schemeClr val="bg1">
                <a:lumMod val="95000"/>
              </a:schemeClr>
            </a:solidFill>
          </p:grpSpPr>
          <p:sp>
            <p:nvSpPr>
              <p:cNvPr id="47" name="Freeform 16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7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7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7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Rectangle 173"/>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Rectangle 174"/>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6" name="组合 55"/>
          <p:cNvGrpSpPr/>
          <p:nvPr/>
        </p:nvGrpSpPr>
        <p:grpSpPr>
          <a:xfrm>
            <a:off x="7866490" y="2618015"/>
            <a:ext cx="894896" cy="894896"/>
            <a:chOff x="7866490" y="2618015"/>
            <a:chExt cx="894896" cy="894896"/>
          </a:xfrm>
        </p:grpSpPr>
        <p:sp>
          <p:nvSpPr>
            <p:cNvPr id="54" name="Oval 132"/>
            <p:cNvSpPr/>
            <p:nvPr/>
          </p:nvSpPr>
          <p:spPr>
            <a:xfrm>
              <a:off x="7866490" y="2618015"/>
              <a:ext cx="894896" cy="89489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Freeform 175"/>
            <p:cNvSpPr>
              <a:spLocks noEditPoints="1"/>
            </p:cNvSpPr>
            <p:nvPr/>
          </p:nvSpPr>
          <p:spPr bwMode="auto">
            <a:xfrm>
              <a:off x="8028901" y="2814781"/>
              <a:ext cx="570074" cy="501364"/>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53" name="组合 52"/>
          <p:cNvGrpSpPr/>
          <p:nvPr/>
        </p:nvGrpSpPr>
        <p:grpSpPr>
          <a:xfrm>
            <a:off x="3456014" y="3995965"/>
            <a:ext cx="894896" cy="894896"/>
            <a:chOff x="3456014" y="3995965"/>
            <a:chExt cx="894896" cy="894896"/>
          </a:xfrm>
        </p:grpSpPr>
        <p:sp>
          <p:nvSpPr>
            <p:cNvPr id="57" name="Oval 142"/>
            <p:cNvSpPr/>
            <p:nvPr/>
          </p:nvSpPr>
          <p:spPr>
            <a:xfrm flipH="1">
              <a:off x="3456014" y="3995965"/>
              <a:ext cx="894896" cy="89489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8" name="Group 176"/>
            <p:cNvGrpSpPr/>
            <p:nvPr/>
          </p:nvGrpSpPr>
          <p:grpSpPr>
            <a:xfrm>
              <a:off x="3647948" y="4188435"/>
              <a:ext cx="511028" cy="509956"/>
              <a:chOff x="5138738" y="4373563"/>
              <a:chExt cx="755650" cy="754063"/>
            </a:xfrm>
            <a:solidFill>
              <a:schemeClr val="bg1">
                <a:lumMod val="95000"/>
              </a:schemeClr>
            </a:solidFill>
          </p:grpSpPr>
          <p:sp>
            <p:nvSpPr>
              <p:cNvPr id="59" name="Freeform 17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17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Rectangle 17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180"/>
              <p:cNvSpPr>
                <a:spLocks/>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181"/>
              <p:cNvSpPr>
                <a:spLocks/>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Rectangle 18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183"/>
              <p:cNvSpPr>
                <a:spLocks/>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 name="Freeform 184"/>
              <p:cNvSpPr>
                <a:spLocks/>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Rectangle 18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186"/>
              <p:cNvSpPr>
                <a:spLocks/>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187"/>
              <p:cNvSpPr>
                <a:spLocks/>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Rectangle 18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189"/>
              <p:cNvSpPr>
                <a:spLocks/>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190"/>
              <p:cNvSpPr>
                <a:spLocks/>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19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77" name="组合 76"/>
          <p:cNvGrpSpPr/>
          <p:nvPr/>
        </p:nvGrpSpPr>
        <p:grpSpPr>
          <a:xfrm>
            <a:off x="966229" y="2697953"/>
            <a:ext cx="2413252" cy="597931"/>
            <a:chOff x="966229" y="2697953"/>
            <a:chExt cx="2413252" cy="597931"/>
          </a:xfrm>
        </p:grpSpPr>
        <p:sp>
          <p:nvSpPr>
            <p:cNvPr id="75" name="Rectangle 3"/>
            <p:cNvSpPr txBox="1">
              <a:spLocks noChangeArrowheads="1"/>
            </p:cNvSpPr>
            <p:nvPr/>
          </p:nvSpPr>
          <p:spPr bwMode="auto">
            <a:xfrm flipH="1">
              <a:off x="966229" y="2999906"/>
              <a:ext cx="2413252" cy="295978"/>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r>
                <a:rPr lang="zh-CN" altLang="en-US" dirty="0"/>
                <a:t>工作流管理工具</a:t>
              </a:r>
            </a:p>
          </p:txBody>
        </p:sp>
        <p:sp>
          <p:nvSpPr>
            <p:cNvPr id="76" name="TextBox 192"/>
            <p:cNvSpPr txBox="1"/>
            <p:nvPr/>
          </p:nvSpPr>
          <p:spPr>
            <a:xfrm>
              <a:off x="1231546" y="2697953"/>
              <a:ext cx="2147935" cy="338554"/>
            </a:xfrm>
            <a:prstGeom prst="rect">
              <a:avLst/>
            </a:prstGeom>
          </p:spPr>
          <p:txBody>
            <a:bodyPr wrap="square" rtlCol="0">
              <a:spAutoFit/>
            </a:bodyPr>
            <a:lstStyle/>
            <a:p>
              <a:pPr algn="r">
                <a:buClr>
                  <a:schemeClr val="tx1">
                    <a:lumMod val="85000"/>
                    <a:lumOff val="15000"/>
                  </a:schemeClr>
                </a:buClr>
                <a:buSzPct val="105000"/>
              </a:pPr>
              <a:r>
                <a:rPr lang="en-US" altLang="zh-CN" sz="1600" b="1" dirty="0">
                  <a:solidFill>
                    <a:srgbClr val="54D0CA"/>
                  </a:solidFill>
                  <a:latin typeface="Calibri" panose="020F0502020204030204" pitchFamily="34" charset="0"/>
                </a:rPr>
                <a:t>gulp</a:t>
              </a:r>
              <a:endParaRPr lang="zh-CN" altLang="en-US" sz="1600" b="1" dirty="0">
                <a:solidFill>
                  <a:srgbClr val="54D0CA"/>
                </a:solidFill>
                <a:latin typeface="Calibri" panose="020F0502020204030204" pitchFamily="34" charset="0"/>
              </a:endParaRPr>
            </a:p>
          </p:txBody>
        </p:sp>
      </p:grpSp>
      <p:grpSp>
        <p:nvGrpSpPr>
          <p:cNvPr id="80" name="组合 79"/>
          <p:cNvGrpSpPr/>
          <p:nvPr/>
        </p:nvGrpSpPr>
        <p:grpSpPr>
          <a:xfrm>
            <a:off x="966229" y="4075903"/>
            <a:ext cx="2413252" cy="597931"/>
            <a:chOff x="966229" y="4075903"/>
            <a:chExt cx="2413252" cy="597931"/>
          </a:xfrm>
        </p:grpSpPr>
        <p:sp>
          <p:nvSpPr>
            <p:cNvPr id="78" name="Rectangle 3"/>
            <p:cNvSpPr txBox="1">
              <a:spLocks noChangeArrowheads="1"/>
            </p:cNvSpPr>
            <p:nvPr/>
          </p:nvSpPr>
          <p:spPr bwMode="auto">
            <a:xfrm flipH="1">
              <a:off x="966229" y="4377856"/>
              <a:ext cx="2413252" cy="295978"/>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r>
                <a:rPr lang="zh-CN" altLang="en-US" dirty="0"/>
                <a:t>整体方案解决工具</a:t>
              </a:r>
            </a:p>
          </p:txBody>
        </p:sp>
        <p:sp>
          <p:nvSpPr>
            <p:cNvPr id="79" name="TextBox 195"/>
            <p:cNvSpPr txBox="1"/>
            <p:nvPr/>
          </p:nvSpPr>
          <p:spPr>
            <a:xfrm>
              <a:off x="1231546" y="4075903"/>
              <a:ext cx="2147935" cy="338554"/>
            </a:xfrm>
            <a:prstGeom prst="rect">
              <a:avLst/>
            </a:prstGeom>
          </p:spPr>
          <p:txBody>
            <a:bodyPr wrap="square" rtlCol="0">
              <a:spAutoFit/>
            </a:bodyPr>
            <a:lstStyle/>
            <a:p>
              <a:pPr algn="r">
                <a:buClr>
                  <a:schemeClr val="tx1">
                    <a:lumMod val="85000"/>
                    <a:lumOff val="15000"/>
                  </a:schemeClr>
                </a:buClr>
                <a:buSzPct val="105000"/>
              </a:pPr>
              <a:r>
                <a:rPr lang="en-US" altLang="zh-CN" sz="1600" b="1" dirty="0">
                  <a:solidFill>
                    <a:srgbClr val="54D0CA"/>
                  </a:solidFill>
                  <a:latin typeface="Calibri" panose="020F0502020204030204" pitchFamily="34" charset="0"/>
                </a:rPr>
                <a:t>fis3</a:t>
              </a:r>
              <a:endParaRPr lang="zh-CN" altLang="en-US" sz="1600" b="1" dirty="0">
                <a:solidFill>
                  <a:srgbClr val="54D0CA"/>
                </a:solidFill>
                <a:latin typeface="Calibri" panose="020F0502020204030204" pitchFamily="34" charset="0"/>
              </a:endParaRPr>
            </a:p>
          </p:txBody>
        </p:sp>
      </p:grpSp>
      <p:grpSp>
        <p:nvGrpSpPr>
          <p:cNvPr id="83" name="组合 82"/>
          <p:cNvGrpSpPr/>
          <p:nvPr/>
        </p:nvGrpSpPr>
        <p:grpSpPr>
          <a:xfrm>
            <a:off x="8837919" y="2697953"/>
            <a:ext cx="2413252" cy="597931"/>
            <a:chOff x="8837919" y="2697953"/>
            <a:chExt cx="2413252" cy="597931"/>
          </a:xfrm>
        </p:grpSpPr>
        <p:sp>
          <p:nvSpPr>
            <p:cNvPr id="81" name="Rectangle 3"/>
            <p:cNvSpPr txBox="1">
              <a:spLocks noChangeArrowheads="1"/>
            </p:cNvSpPr>
            <p:nvPr/>
          </p:nvSpPr>
          <p:spPr bwMode="auto">
            <a:xfrm flipH="1">
              <a:off x="8837919" y="2999906"/>
              <a:ext cx="2413252" cy="295978"/>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l"/>
              <a:r>
                <a:rPr lang="zh-CN" altLang="en-US" dirty="0"/>
                <a:t>模块打包工具</a:t>
              </a:r>
            </a:p>
          </p:txBody>
        </p:sp>
        <p:sp>
          <p:nvSpPr>
            <p:cNvPr id="82" name="TextBox 198"/>
            <p:cNvSpPr txBox="1"/>
            <p:nvPr/>
          </p:nvSpPr>
          <p:spPr>
            <a:xfrm>
              <a:off x="8837919" y="2697953"/>
              <a:ext cx="2147935" cy="338554"/>
            </a:xfrm>
            <a:prstGeom prst="rect">
              <a:avLst/>
            </a:prstGeom>
          </p:spPr>
          <p:txBody>
            <a:bodyPr wrap="square" rtlCol="0">
              <a:spAutoFit/>
            </a:bodyPr>
            <a:lstStyle/>
            <a:p>
              <a:pPr>
                <a:buClr>
                  <a:schemeClr val="tx1">
                    <a:lumMod val="85000"/>
                    <a:lumOff val="15000"/>
                  </a:schemeClr>
                </a:buClr>
                <a:buSzPct val="105000"/>
              </a:pPr>
              <a:r>
                <a:rPr lang="en-US" altLang="zh-CN" sz="1600" b="1" dirty="0">
                  <a:solidFill>
                    <a:srgbClr val="54D0CA"/>
                  </a:solidFill>
                  <a:latin typeface="Calibri" panose="020F0502020204030204" pitchFamily="34" charset="0"/>
                </a:rPr>
                <a:t>webpack</a:t>
              </a:r>
              <a:endParaRPr lang="zh-CN" altLang="en-US" sz="1600" b="1" dirty="0">
                <a:solidFill>
                  <a:srgbClr val="54D0CA"/>
                </a:solidFill>
                <a:latin typeface="Calibri" panose="020F0502020204030204" pitchFamily="34" charset="0"/>
              </a:endParaRPr>
            </a:p>
          </p:txBody>
        </p:sp>
      </p:grpSp>
      <p:grpSp>
        <p:nvGrpSpPr>
          <p:cNvPr id="91" name="组合 90"/>
          <p:cNvGrpSpPr/>
          <p:nvPr/>
        </p:nvGrpSpPr>
        <p:grpSpPr>
          <a:xfrm>
            <a:off x="8837919" y="4075903"/>
            <a:ext cx="2413252" cy="828764"/>
            <a:chOff x="8837919" y="4075903"/>
            <a:chExt cx="2413252" cy="828764"/>
          </a:xfrm>
        </p:grpSpPr>
        <p:sp>
          <p:nvSpPr>
            <p:cNvPr id="84" name="Rectangle 3"/>
            <p:cNvSpPr txBox="1">
              <a:spLocks noChangeArrowheads="1"/>
            </p:cNvSpPr>
            <p:nvPr/>
          </p:nvSpPr>
          <p:spPr bwMode="auto">
            <a:xfrm flipH="1">
              <a:off x="8837919" y="4377856"/>
              <a:ext cx="2413252" cy="526811"/>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l"/>
              <a:r>
                <a:rPr lang="zh-CN" altLang="en-US" dirty="0"/>
                <a:t>类似</a:t>
              </a:r>
              <a:r>
                <a:rPr lang="en-US" altLang="zh-CN" dirty="0"/>
                <a:t>webpack</a:t>
              </a:r>
              <a:r>
                <a:rPr lang="zh-CN" altLang="en-US" dirty="0"/>
                <a:t>更专注于</a:t>
              </a:r>
              <a:r>
                <a:rPr lang="en" altLang="zh-CN" dirty="0"/>
                <a:t>ES6</a:t>
              </a:r>
              <a:r>
                <a:rPr lang="zh-CN" altLang="en-US" dirty="0"/>
                <a:t>的模块打包工具</a:t>
              </a:r>
            </a:p>
          </p:txBody>
        </p:sp>
        <p:sp>
          <p:nvSpPr>
            <p:cNvPr id="85" name="TextBox 201"/>
            <p:cNvSpPr txBox="1"/>
            <p:nvPr/>
          </p:nvSpPr>
          <p:spPr>
            <a:xfrm>
              <a:off x="8837919" y="4075903"/>
              <a:ext cx="2147935" cy="338554"/>
            </a:xfrm>
            <a:prstGeom prst="rect">
              <a:avLst/>
            </a:prstGeom>
          </p:spPr>
          <p:txBody>
            <a:bodyPr wrap="square" rtlCol="0">
              <a:spAutoFit/>
            </a:bodyPr>
            <a:lstStyle/>
            <a:p>
              <a:pPr>
                <a:buClr>
                  <a:schemeClr val="tx1">
                    <a:lumMod val="85000"/>
                    <a:lumOff val="15000"/>
                  </a:schemeClr>
                </a:buClr>
                <a:buSzPct val="105000"/>
              </a:pPr>
              <a:r>
                <a:rPr lang="en-US" altLang="zh-CN" sz="1600" b="1" dirty="0">
                  <a:solidFill>
                    <a:srgbClr val="54D0CA"/>
                  </a:solidFill>
                  <a:latin typeface="Calibri" panose="020F0502020204030204" pitchFamily="34" charset="0"/>
                </a:rPr>
                <a:t>Rollup</a:t>
              </a:r>
              <a:endParaRPr lang="zh-CN" altLang="en-US" sz="1600" b="1" dirty="0">
                <a:solidFill>
                  <a:srgbClr val="54D0CA"/>
                </a:solidFill>
                <a:latin typeface="Calibri" panose="020F0502020204030204" pitchFamily="34" charset="0"/>
              </a:endParaRPr>
            </a:p>
          </p:txBody>
        </p:sp>
      </p:grpSp>
      <p:grpSp>
        <p:nvGrpSpPr>
          <p:cNvPr id="86" name="组合 85"/>
          <p:cNvGrpSpPr/>
          <p:nvPr/>
        </p:nvGrpSpPr>
        <p:grpSpPr>
          <a:xfrm>
            <a:off x="447675" y="367239"/>
            <a:ext cx="513548" cy="575736"/>
            <a:chOff x="447675" y="367239"/>
            <a:chExt cx="513548" cy="575736"/>
          </a:xfrm>
        </p:grpSpPr>
        <p:sp>
          <p:nvSpPr>
            <p:cNvPr id="87" name="等腰三角形 86"/>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矩形 88"/>
          <p:cNvSpPr/>
          <p:nvPr/>
        </p:nvSpPr>
        <p:spPr>
          <a:xfrm>
            <a:off x="1017388" y="409286"/>
            <a:ext cx="1210588" cy="400110"/>
          </a:xfrm>
          <a:prstGeom prst="rect">
            <a:avLst/>
          </a:prstGeom>
        </p:spPr>
        <p:txBody>
          <a:bodyPr wrap="none">
            <a:spAutoFit/>
          </a:bodyPr>
          <a:lstStyle/>
          <a:p>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构建工具</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663555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strVal val="(6*min(max(#ppt_w*#ppt_h,.3),1)-7.4)/-.7*#ppt_w"/>
                                              </p:val>
                                            </p:tav>
                                            <p:tav tm="100000">
                                              <p:val>
                                                <p:strVal val="#ppt_w"/>
                                              </p:val>
                                            </p:tav>
                                          </p:tavLst>
                                        </p:anim>
                                        <p:anim calcmode="lin" valueType="num">
                                          <p:cBhvr>
                                            <p:cTn id="8" dur="500" fill="hold"/>
                                            <p:tgtEl>
                                              <p:spTgt spid="39"/>
                                            </p:tgtEl>
                                            <p:attrNameLst>
                                              <p:attrName>ppt_h</p:attrName>
                                            </p:attrNameLst>
                                          </p:cBhvr>
                                          <p:tavLst>
                                            <p:tav tm="0">
                                              <p:val>
                                                <p:strVal val="(6*min(max(#ppt_w*#ppt_h,.3),1)-7.4)/-.7*#ppt_h"/>
                                              </p:val>
                                            </p:tav>
                                            <p:tav tm="100000">
                                              <p:val>
                                                <p:strVal val="#ppt_h"/>
                                              </p:val>
                                            </p:tav>
                                          </p:tavLst>
                                        </p:anim>
                                        <p:anim calcmode="lin" valueType="num">
                                          <p:cBhvr>
                                            <p:cTn id="9" dur="500" fill="hold"/>
                                            <p:tgtEl>
                                              <p:spTgt spid="39"/>
                                            </p:tgtEl>
                                            <p:attrNameLst>
                                              <p:attrName>ppt_x</p:attrName>
                                            </p:attrNameLst>
                                          </p:cBhvr>
                                          <p:tavLst>
                                            <p:tav tm="0">
                                              <p:val>
                                                <p:fltVal val="0.5"/>
                                              </p:val>
                                            </p:tav>
                                            <p:tav tm="100000">
                                              <p:val>
                                                <p:strVal val="#ppt_x"/>
                                              </p:val>
                                            </p:tav>
                                          </p:tavLst>
                                        </p:anim>
                                        <p:anim calcmode="lin" valueType="num">
                                          <p:cBhvr>
                                            <p:cTn id="10" dur="500" fill="hold"/>
                                            <p:tgtEl>
                                              <p:spTgt spid="39"/>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p:cTn id="14" dur="500" fill="hold"/>
                                            <p:tgtEl>
                                              <p:spTgt spid="44"/>
                                            </p:tgtEl>
                                            <p:attrNameLst>
                                              <p:attrName>ppt_w</p:attrName>
                                            </p:attrNameLst>
                                          </p:cBhvr>
                                          <p:tavLst>
                                            <p:tav tm="0">
                                              <p:val>
                                                <p:fltVal val="0"/>
                                              </p:val>
                                            </p:tav>
                                            <p:tav tm="100000">
                                              <p:val>
                                                <p:strVal val="#ppt_w"/>
                                              </p:val>
                                            </p:tav>
                                          </p:tavLst>
                                        </p:anim>
                                        <p:anim calcmode="lin" valueType="num">
                                          <p:cBhvr>
                                            <p:cTn id="15" dur="500" fill="hold"/>
                                            <p:tgtEl>
                                              <p:spTgt spid="44"/>
                                            </p:tgtEl>
                                            <p:attrNameLst>
                                              <p:attrName>ppt_h</p:attrName>
                                            </p:attrNameLst>
                                          </p:cBhvr>
                                          <p:tavLst>
                                            <p:tav tm="0">
                                              <p:val>
                                                <p:fltVal val="0"/>
                                              </p:val>
                                            </p:tav>
                                            <p:tav tm="100000">
                                              <p:val>
                                                <p:strVal val="#ppt_h"/>
                                              </p:val>
                                            </p:tav>
                                          </p:tavLst>
                                        </p:anim>
                                        <p:animEffect transition="in" filter="fade">
                                          <p:cBhvr>
                                            <p:cTn id="16" dur="500"/>
                                            <p:tgtEl>
                                              <p:spTgt spid="44"/>
                                            </p:tgtEl>
                                          </p:cBhvr>
                                        </p:animEffect>
                                      </p:childTnLst>
                                    </p:cTn>
                                  </p:par>
                                  <p:par>
                                    <p:cTn id="17" presetID="53" presetClass="entr" presetSubtype="16"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animEffect transition="in" filter="fade">
                                          <p:cBhvr>
                                            <p:cTn id="21" dur="500"/>
                                            <p:tgtEl>
                                              <p:spTgt spid="56"/>
                                            </p:tgtEl>
                                          </p:cBhvr>
                                        </p:animEffect>
                                      </p:childTnLst>
                                    </p:cTn>
                                  </p:par>
                                  <p:par>
                                    <p:cTn id="22" presetID="53" presetClass="entr" presetSubtype="16"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p:cTn id="24" dur="500" fill="hold"/>
                                            <p:tgtEl>
                                              <p:spTgt spid="74"/>
                                            </p:tgtEl>
                                            <p:attrNameLst>
                                              <p:attrName>ppt_w</p:attrName>
                                            </p:attrNameLst>
                                          </p:cBhvr>
                                          <p:tavLst>
                                            <p:tav tm="0">
                                              <p:val>
                                                <p:fltVal val="0"/>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animEffect transition="in" filter="fade">
                                          <p:cBhvr>
                                            <p:cTn id="26" dur="500"/>
                                            <p:tgtEl>
                                              <p:spTgt spid="74"/>
                                            </p:tgtEl>
                                          </p:cBhvr>
                                        </p:animEffect>
                                      </p:childTnLst>
                                    </p:cTn>
                                  </p:par>
                                  <p:par>
                                    <p:cTn id="27" presetID="53" presetClass="entr" presetSubtype="16"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childTnLst>
                                    </p:cTn>
                                  </p:par>
                                </p:childTnLst>
                              </p:cTn>
                            </p:par>
                            <p:par>
                              <p:cTn id="32" fill="hold">
                                <p:stCondLst>
                                  <p:cond delay="1000"/>
                                </p:stCondLst>
                                <p:childTnLst>
                                  <p:par>
                                    <p:cTn id="33" presetID="2" presetClass="entr" presetSubtype="8" fill="hold" nodeType="afterEffect" p14:presetBounceEnd="54000">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14:bounceEnd="54000">
                                          <p:cBhvr additive="base">
                                            <p:cTn id="35" dur="1000" fill="hold"/>
                                            <p:tgtEl>
                                              <p:spTgt spid="77"/>
                                            </p:tgtEl>
                                            <p:attrNameLst>
                                              <p:attrName>ppt_x</p:attrName>
                                            </p:attrNameLst>
                                          </p:cBhvr>
                                          <p:tavLst>
                                            <p:tav tm="0">
                                              <p:val>
                                                <p:strVal val="0-#ppt_w/2"/>
                                              </p:val>
                                            </p:tav>
                                            <p:tav tm="100000">
                                              <p:val>
                                                <p:strVal val="#ppt_x"/>
                                              </p:val>
                                            </p:tav>
                                          </p:tavLst>
                                        </p:anim>
                                        <p:anim calcmode="lin" valueType="num" p14:bounceEnd="54000">
                                          <p:cBhvr additive="base">
                                            <p:cTn id="36" dur="1000" fill="hold"/>
                                            <p:tgtEl>
                                              <p:spTgt spid="7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14:presetBounceEnd="54000">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14:bounceEnd="54000">
                                          <p:cBhvr additive="base">
                                            <p:cTn id="39" dur="1000" fill="hold"/>
                                            <p:tgtEl>
                                              <p:spTgt spid="83"/>
                                            </p:tgtEl>
                                            <p:attrNameLst>
                                              <p:attrName>ppt_x</p:attrName>
                                            </p:attrNameLst>
                                          </p:cBhvr>
                                          <p:tavLst>
                                            <p:tav tm="0">
                                              <p:val>
                                                <p:strVal val="1+#ppt_w/2"/>
                                              </p:val>
                                            </p:tav>
                                            <p:tav tm="100000">
                                              <p:val>
                                                <p:strVal val="#ppt_x"/>
                                              </p:val>
                                            </p:tav>
                                          </p:tavLst>
                                        </p:anim>
                                        <p:anim calcmode="lin" valueType="num" p14:bounceEnd="54000">
                                          <p:cBhvr additive="base">
                                            <p:cTn id="40" dur="1000" fill="hold"/>
                                            <p:tgtEl>
                                              <p:spTgt spid="83"/>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54000">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14:bounceEnd="54000">
                                          <p:cBhvr additive="base">
                                            <p:cTn id="43" dur="1000" fill="hold"/>
                                            <p:tgtEl>
                                              <p:spTgt spid="91"/>
                                            </p:tgtEl>
                                            <p:attrNameLst>
                                              <p:attrName>ppt_x</p:attrName>
                                            </p:attrNameLst>
                                          </p:cBhvr>
                                          <p:tavLst>
                                            <p:tav tm="0">
                                              <p:val>
                                                <p:strVal val="1+#ppt_w/2"/>
                                              </p:val>
                                            </p:tav>
                                            <p:tav tm="100000">
                                              <p:val>
                                                <p:strVal val="#ppt_x"/>
                                              </p:val>
                                            </p:tav>
                                          </p:tavLst>
                                        </p:anim>
                                        <p:anim calcmode="lin" valueType="num" p14:bounceEnd="54000">
                                          <p:cBhvr additive="base">
                                            <p:cTn id="44" dur="1000" fill="hold"/>
                                            <p:tgtEl>
                                              <p:spTgt spid="91"/>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14:presetBounceEnd="54000">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14:bounceEnd="54000">
                                          <p:cBhvr additive="base">
                                            <p:cTn id="47" dur="1000" fill="hold"/>
                                            <p:tgtEl>
                                              <p:spTgt spid="80"/>
                                            </p:tgtEl>
                                            <p:attrNameLst>
                                              <p:attrName>ppt_x</p:attrName>
                                            </p:attrNameLst>
                                          </p:cBhvr>
                                          <p:tavLst>
                                            <p:tav tm="0">
                                              <p:val>
                                                <p:strVal val="0-#ppt_w/2"/>
                                              </p:val>
                                            </p:tav>
                                            <p:tav tm="100000">
                                              <p:val>
                                                <p:strVal val="#ppt_x"/>
                                              </p:val>
                                            </p:tav>
                                          </p:tavLst>
                                        </p:anim>
                                        <p:anim calcmode="lin" valueType="num" p14:bounceEnd="54000">
                                          <p:cBhvr additive="base">
                                            <p:cTn id="4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strVal val="(6*min(max(#ppt_w*#ppt_h,.3),1)-7.4)/-.7*#ppt_w"/>
                                              </p:val>
                                            </p:tav>
                                            <p:tav tm="100000">
                                              <p:val>
                                                <p:strVal val="#ppt_w"/>
                                              </p:val>
                                            </p:tav>
                                          </p:tavLst>
                                        </p:anim>
                                        <p:anim calcmode="lin" valueType="num">
                                          <p:cBhvr>
                                            <p:cTn id="8" dur="500" fill="hold"/>
                                            <p:tgtEl>
                                              <p:spTgt spid="39"/>
                                            </p:tgtEl>
                                            <p:attrNameLst>
                                              <p:attrName>ppt_h</p:attrName>
                                            </p:attrNameLst>
                                          </p:cBhvr>
                                          <p:tavLst>
                                            <p:tav tm="0">
                                              <p:val>
                                                <p:strVal val="(6*min(max(#ppt_w*#ppt_h,.3),1)-7.4)/-.7*#ppt_h"/>
                                              </p:val>
                                            </p:tav>
                                            <p:tav tm="100000">
                                              <p:val>
                                                <p:strVal val="#ppt_h"/>
                                              </p:val>
                                            </p:tav>
                                          </p:tavLst>
                                        </p:anim>
                                        <p:anim calcmode="lin" valueType="num">
                                          <p:cBhvr>
                                            <p:cTn id="9" dur="500" fill="hold"/>
                                            <p:tgtEl>
                                              <p:spTgt spid="39"/>
                                            </p:tgtEl>
                                            <p:attrNameLst>
                                              <p:attrName>ppt_x</p:attrName>
                                            </p:attrNameLst>
                                          </p:cBhvr>
                                          <p:tavLst>
                                            <p:tav tm="0">
                                              <p:val>
                                                <p:fltVal val="0.5"/>
                                              </p:val>
                                            </p:tav>
                                            <p:tav tm="100000">
                                              <p:val>
                                                <p:strVal val="#ppt_x"/>
                                              </p:val>
                                            </p:tav>
                                          </p:tavLst>
                                        </p:anim>
                                        <p:anim calcmode="lin" valueType="num">
                                          <p:cBhvr>
                                            <p:cTn id="10" dur="500" fill="hold"/>
                                            <p:tgtEl>
                                              <p:spTgt spid="39"/>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p:cTn id="14" dur="500" fill="hold"/>
                                            <p:tgtEl>
                                              <p:spTgt spid="44"/>
                                            </p:tgtEl>
                                            <p:attrNameLst>
                                              <p:attrName>ppt_w</p:attrName>
                                            </p:attrNameLst>
                                          </p:cBhvr>
                                          <p:tavLst>
                                            <p:tav tm="0">
                                              <p:val>
                                                <p:fltVal val="0"/>
                                              </p:val>
                                            </p:tav>
                                            <p:tav tm="100000">
                                              <p:val>
                                                <p:strVal val="#ppt_w"/>
                                              </p:val>
                                            </p:tav>
                                          </p:tavLst>
                                        </p:anim>
                                        <p:anim calcmode="lin" valueType="num">
                                          <p:cBhvr>
                                            <p:cTn id="15" dur="500" fill="hold"/>
                                            <p:tgtEl>
                                              <p:spTgt spid="44"/>
                                            </p:tgtEl>
                                            <p:attrNameLst>
                                              <p:attrName>ppt_h</p:attrName>
                                            </p:attrNameLst>
                                          </p:cBhvr>
                                          <p:tavLst>
                                            <p:tav tm="0">
                                              <p:val>
                                                <p:fltVal val="0"/>
                                              </p:val>
                                            </p:tav>
                                            <p:tav tm="100000">
                                              <p:val>
                                                <p:strVal val="#ppt_h"/>
                                              </p:val>
                                            </p:tav>
                                          </p:tavLst>
                                        </p:anim>
                                        <p:animEffect transition="in" filter="fade">
                                          <p:cBhvr>
                                            <p:cTn id="16" dur="500"/>
                                            <p:tgtEl>
                                              <p:spTgt spid="44"/>
                                            </p:tgtEl>
                                          </p:cBhvr>
                                        </p:animEffect>
                                      </p:childTnLst>
                                    </p:cTn>
                                  </p:par>
                                  <p:par>
                                    <p:cTn id="17" presetID="53" presetClass="entr" presetSubtype="16"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animEffect transition="in" filter="fade">
                                          <p:cBhvr>
                                            <p:cTn id="21" dur="500"/>
                                            <p:tgtEl>
                                              <p:spTgt spid="56"/>
                                            </p:tgtEl>
                                          </p:cBhvr>
                                        </p:animEffect>
                                      </p:childTnLst>
                                    </p:cTn>
                                  </p:par>
                                  <p:par>
                                    <p:cTn id="22" presetID="53" presetClass="entr" presetSubtype="16"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p:cTn id="24" dur="500" fill="hold"/>
                                            <p:tgtEl>
                                              <p:spTgt spid="74"/>
                                            </p:tgtEl>
                                            <p:attrNameLst>
                                              <p:attrName>ppt_w</p:attrName>
                                            </p:attrNameLst>
                                          </p:cBhvr>
                                          <p:tavLst>
                                            <p:tav tm="0">
                                              <p:val>
                                                <p:fltVal val="0"/>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animEffect transition="in" filter="fade">
                                          <p:cBhvr>
                                            <p:cTn id="26" dur="500"/>
                                            <p:tgtEl>
                                              <p:spTgt spid="74"/>
                                            </p:tgtEl>
                                          </p:cBhvr>
                                        </p:animEffect>
                                      </p:childTnLst>
                                    </p:cTn>
                                  </p:par>
                                  <p:par>
                                    <p:cTn id="27" presetID="53" presetClass="entr" presetSubtype="16"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childTnLst>
                                    </p:cTn>
                                  </p:par>
                                </p:childTnLst>
                              </p:cTn>
                            </p:par>
                            <p:par>
                              <p:cTn id="32" fill="hold">
                                <p:stCondLst>
                                  <p:cond delay="1000"/>
                                </p:stCondLst>
                                <p:childTnLst>
                                  <p:par>
                                    <p:cTn id="33" presetID="2" presetClass="entr" presetSubtype="8"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1000" fill="hold"/>
                                            <p:tgtEl>
                                              <p:spTgt spid="77"/>
                                            </p:tgtEl>
                                            <p:attrNameLst>
                                              <p:attrName>ppt_x</p:attrName>
                                            </p:attrNameLst>
                                          </p:cBhvr>
                                          <p:tavLst>
                                            <p:tav tm="0">
                                              <p:val>
                                                <p:strVal val="0-#ppt_w/2"/>
                                              </p:val>
                                            </p:tav>
                                            <p:tav tm="100000">
                                              <p:val>
                                                <p:strVal val="#ppt_x"/>
                                              </p:val>
                                            </p:tav>
                                          </p:tavLst>
                                        </p:anim>
                                        <p:anim calcmode="lin" valueType="num">
                                          <p:cBhvr additive="base">
                                            <p:cTn id="36" dur="1000" fill="hold"/>
                                            <p:tgtEl>
                                              <p:spTgt spid="7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1000" fill="hold"/>
                                            <p:tgtEl>
                                              <p:spTgt spid="83"/>
                                            </p:tgtEl>
                                            <p:attrNameLst>
                                              <p:attrName>ppt_x</p:attrName>
                                            </p:attrNameLst>
                                          </p:cBhvr>
                                          <p:tavLst>
                                            <p:tav tm="0">
                                              <p:val>
                                                <p:strVal val="1+#ppt_w/2"/>
                                              </p:val>
                                            </p:tav>
                                            <p:tav tm="100000">
                                              <p:val>
                                                <p:strVal val="#ppt_x"/>
                                              </p:val>
                                            </p:tav>
                                          </p:tavLst>
                                        </p:anim>
                                        <p:anim calcmode="lin" valueType="num">
                                          <p:cBhvr additive="base">
                                            <p:cTn id="40" dur="1000" fill="hold"/>
                                            <p:tgtEl>
                                              <p:spTgt spid="83"/>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1000" fill="hold"/>
                                            <p:tgtEl>
                                              <p:spTgt spid="91"/>
                                            </p:tgtEl>
                                            <p:attrNameLst>
                                              <p:attrName>ppt_x</p:attrName>
                                            </p:attrNameLst>
                                          </p:cBhvr>
                                          <p:tavLst>
                                            <p:tav tm="0">
                                              <p:val>
                                                <p:strVal val="1+#ppt_w/2"/>
                                              </p:val>
                                            </p:tav>
                                            <p:tav tm="100000">
                                              <p:val>
                                                <p:strVal val="#ppt_x"/>
                                              </p:val>
                                            </p:tav>
                                          </p:tavLst>
                                        </p:anim>
                                        <p:anim calcmode="lin" valueType="num">
                                          <p:cBhvr additive="base">
                                            <p:cTn id="44" dur="1000" fill="hold"/>
                                            <p:tgtEl>
                                              <p:spTgt spid="91"/>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1000" fill="hold"/>
                                            <p:tgtEl>
                                              <p:spTgt spid="80"/>
                                            </p:tgtEl>
                                            <p:attrNameLst>
                                              <p:attrName>ppt_x</p:attrName>
                                            </p:attrNameLst>
                                          </p:cBhvr>
                                          <p:tavLst>
                                            <p:tav tm="0">
                                              <p:val>
                                                <p:strVal val="0-#ppt_w/2"/>
                                              </p:val>
                                            </p:tav>
                                            <p:tav tm="100000">
                                              <p:val>
                                                <p:strVal val="#ppt_x"/>
                                              </p:val>
                                            </p:tav>
                                          </p:tavLst>
                                        </p:anim>
                                        <p:anim calcmode="lin" valueType="num">
                                          <p:cBhvr additive="base">
                                            <p:cTn id="4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157"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a:xfrm>
            <a:off x="3928381" y="2315990"/>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39" y="606"/>
                  <a:pt x="19639" y="7806"/>
                  <a:pt x="21600" y="21600"/>
                </a:cubicBezTo>
              </a:path>
            </a:pathLst>
          </a:custGeom>
          <a:ln w="3175">
            <a:solidFill>
              <a:schemeClr val="bg1">
                <a:alpha val="31000"/>
              </a:schemeClr>
            </a:solidFill>
            <a:miter lim="400000"/>
            <a:headEnd type="triangle"/>
            <a:tailEnd type="oval"/>
          </a:ln>
        </p:spPr>
        <p:txBody>
          <a:bodyPr/>
          <a:lstStyle/>
          <a:p>
            <a:pPr lvl="0"/>
            <a:endParaRPr/>
          </a:p>
        </p:txBody>
      </p:sp>
      <p:sp>
        <p:nvSpPr>
          <p:cNvPr id="9" name="Shape 4159"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a:xfrm>
            <a:off x="7013898" y="2315990"/>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bg1">
                <a:alpha val="31000"/>
              </a:schemeClr>
            </a:solidFill>
            <a:miter lim="400000"/>
            <a:headEnd type="triangle"/>
            <a:tailEnd type="oval"/>
          </a:ln>
        </p:spPr>
        <p:txBody>
          <a:bodyPr/>
          <a:lstStyle/>
          <a:p>
            <a:pPr lvl="0"/>
            <a:endParaRPr/>
          </a:p>
        </p:txBody>
      </p:sp>
      <p:sp>
        <p:nvSpPr>
          <p:cNvPr id="10" name="Shape 4157"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a:xfrm flipV="1">
            <a:off x="3928381" y="3520134"/>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39" y="606"/>
                  <a:pt x="19639" y="7806"/>
                  <a:pt x="21600" y="21600"/>
                </a:cubicBezTo>
              </a:path>
            </a:pathLst>
          </a:custGeom>
          <a:ln w="3175">
            <a:solidFill>
              <a:schemeClr val="bg1">
                <a:alpha val="31000"/>
              </a:schemeClr>
            </a:solidFill>
            <a:miter lim="400000"/>
            <a:headEnd type="triangle"/>
            <a:tailEnd type="oval"/>
          </a:ln>
        </p:spPr>
        <p:txBody>
          <a:bodyPr/>
          <a:lstStyle/>
          <a:p>
            <a:pPr lvl="0"/>
            <a:endParaRPr/>
          </a:p>
        </p:txBody>
      </p:sp>
      <p:sp>
        <p:nvSpPr>
          <p:cNvPr id="11" name="Shape 4159"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a:xfrm flipV="1">
            <a:off x="7013898" y="3520178"/>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bg1">
                <a:alpha val="31000"/>
              </a:schemeClr>
            </a:solidFill>
            <a:miter lim="400000"/>
            <a:headEnd type="triangle"/>
            <a:tailEnd type="oval"/>
          </a:ln>
        </p:spPr>
        <p:txBody>
          <a:bodyPr/>
          <a:lstStyle/>
          <a:p>
            <a:pPr lvl="0"/>
            <a:endParaRPr/>
          </a:p>
        </p:txBody>
      </p:sp>
      <p:grpSp>
        <p:nvGrpSpPr>
          <p:cNvPr id="3" name="组合 2"/>
          <p:cNvGrpSpPr/>
          <p:nvPr/>
        </p:nvGrpSpPr>
        <p:grpSpPr>
          <a:xfrm>
            <a:off x="1369349" y="1942648"/>
            <a:ext cx="2471461" cy="2124650"/>
            <a:chOff x="1369349" y="1942648"/>
            <a:chExt cx="2471461" cy="2124650"/>
          </a:xfrm>
        </p:grpSpPr>
        <p:sp>
          <p:nvSpPr>
            <p:cNvPr id="36" name="Rectangle 3"/>
            <p:cNvSpPr txBox="1">
              <a:spLocks noChangeArrowheads="1"/>
            </p:cNvSpPr>
            <p:nvPr/>
          </p:nvSpPr>
          <p:spPr bwMode="auto">
            <a:xfrm>
              <a:off x="1586207" y="2326309"/>
              <a:ext cx="2147911" cy="1740989"/>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基于流的自动化构建工具。除了可以管理任务和执行任务，还支持监听文件、读写文件。</a:t>
              </a:r>
              <a:r>
                <a:rPr lang="en" altLang="zh-CN" dirty="0"/>
                <a:t>Gulp </a:t>
              </a:r>
              <a:r>
                <a:rPr lang="zh-CN" altLang="en-US" dirty="0"/>
                <a:t>被设计的非常简单通过 </a:t>
              </a:r>
              <a:endParaRPr lang="en-US" altLang="zh-CN" dirty="0"/>
            </a:p>
            <a:p>
              <a:r>
                <a:rPr lang="en" altLang="zh-CN" dirty="0" err="1"/>
                <a:t>gulp.task</a:t>
              </a:r>
              <a:r>
                <a:rPr lang="en" altLang="zh-CN" dirty="0"/>
                <a:t> </a:t>
              </a:r>
              <a:r>
                <a:rPr lang="zh-CN" altLang="en-US" dirty="0"/>
                <a:t>注册一个任务；</a:t>
              </a:r>
            </a:p>
            <a:p>
              <a:r>
                <a:rPr lang="zh-CN" altLang="en-US" dirty="0"/>
                <a:t>通过 </a:t>
              </a:r>
              <a:r>
                <a:rPr lang="en" altLang="zh-CN" dirty="0" err="1"/>
                <a:t>gulp.run</a:t>
              </a:r>
              <a:r>
                <a:rPr lang="en" altLang="zh-CN" dirty="0"/>
                <a:t> </a:t>
              </a:r>
              <a:r>
                <a:rPr lang="zh-CN" altLang="en-US" dirty="0"/>
                <a:t>执行任务；</a:t>
              </a:r>
            </a:p>
            <a:p>
              <a:r>
                <a:rPr lang="zh-CN" altLang="en-US" dirty="0"/>
                <a:t>通过 </a:t>
              </a:r>
              <a:r>
                <a:rPr lang="en" altLang="zh-CN" dirty="0" err="1"/>
                <a:t>gulp.watch</a:t>
              </a:r>
              <a:r>
                <a:rPr lang="en" altLang="zh-CN" dirty="0"/>
                <a:t> </a:t>
              </a:r>
              <a:r>
                <a:rPr lang="zh-CN" altLang="en-US" dirty="0"/>
                <a:t>监听文件变化；</a:t>
              </a:r>
            </a:p>
            <a:p>
              <a:r>
                <a:rPr lang="zh-CN" altLang="en-US" dirty="0"/>
                <a:t>通过 </a:t>
              </a:r>
              <a:r>
                <a:rPr lang="en" altLang="zh-CN" dirty="0" err="1"/>
                <a:t>gulp.src</a:t>
              </a:r>
              <a:r>
                <a:rPr lang="en" altLang="zh-CN" dirty="0"/>
                <a:t> </a:t>
              </a:r>
              <a:r>
                <a:rPr lang="zh-CN" altLang="en-US" dirty="0"/>
                <a:t>读取文件；</a:t>
              </a:r>
            </a:p>
            <a:p>
              <a:r>
                <a:rPr lang="zh-CN" altLang="en-US" dirty="0"/>
                <a:t>通过 </a:t>
              </a:r>
              <a:r>
                <a:rPr lang="en" altLang="zh-CN" dirty="0" err="1"/>
                <a:t>gulp.dest</a:t>
              </a:r>
              <a:r>
                <a:rPr lang="en" altLang="zh-CN" dirty="0"/>
                <a:t> </a:t>
              </a:r>
              <a:r>
                <a:rPr lang="zh-CN" altLang="en-US" dirty="0"/>
                <a:t>写完文件。</a:t>
              </a:r>
            </a:p>
            <a:p>
              <a:pPr algn="r"/>
              <a:endParaRPr lang="zh-CN" altLang="en-US" dirty="0"/>
            </a:p>
          </p:txBody>
        </p:sp>
        <p:sp>
          <p:nvSpPr>
            <p:cNvPr id="37" name="TextBox 13"/>
            <p:cNvSpPr txBox="1"/>
            <p:nvPr/>
          </p:nvSpPr>
          <p:spPr>
            <a:xfrm>
              <a:off x="1369349" y="1942648"/>
              <a:ext cx="2471461" cy="369332"/>
            </a:xfrm>
            <a:prstGeom prst="rect">
              <a:avLst/>
            </a:prstGeom>
          </p:spPr>
          <p:txBody>
            <a:bodyPr wrap="square" rtlCol="0">
              <a:spAutoFit/>
            </a:bodyPr>
            <a:lstStyle/>
            <a:p>
              <a:pPr algn="r">
                <a:buClr>
                  <a:schemeClr val="tx1">
                    <a:lumMod val="85000"/>
                    <a:lumOff val="15000"/>
                  </a:schemeClr>
                </a:buClr>
                <a:buSzPct val="105000"/>
              </a:pPr>
              <a:r>
                <a:rPr lang="en-US" altLang="zh-CN" b="1" dirty="0">
                  <a:solidFill>
                    <a:srgbClr val="54D0CA"/>
                  </a:solidFill>
                  <a:latin typeface="Calibri" panose="020F0502020204030204" pitchFamily="34" charset="0"/>
                </a:rPr>
                <a:t>gulp</a:t>
              </a:r>
              <a:endParaRPr lang="zh-CN" altLang="en-US" b="1" dirty="0">
                <a:solidFill>
                  <a:srgbClr val="54D0CA"/>
                </a:solidFill>
                <a:latin typeface="Calibri" panose="020F0502020204030204" pitchFamily="34" charset="0"/>
              </a:endParaRPr>
            </a:p>
          </p:txBody>
        </p:sp>
      </p:grpSp>
      <p:grpSp>
        <p:nvGrpSpPr>
          <p:cNvPr id="5" name="组合 4"/>
          <p:cNvGrpSpPr/>
          <p:nvPr/>
        </p:nvGrpSpPr>
        <p:grpSpPr>
          <a:xfrm>
            <a:off x="8488968" y="1961698"/>
            <a:ext cx="3703031" cy="3177246"/>
            <a:chOff x="8488969" y="1961698"/>
            <a:chExt cx="2333682" cy="3177246"/>
          </a:xfrm>
        </p:grpSpPr>
        <p:sp>
          <p:nvSpPr>
            <p:cNvPr id="38" name="Rectangle 3"/>
            <p:cNvSpPr txBox="1">
              <a:spLocks noChangeArrowheads="1"/>
            </p:cNvSpPr>
            <p:nvPr/>
          </p:nvSpPr>
          <p:spPr bwMode="auto">
            <a:xfrm flipH="1">
              <a:off x="8586616" y="2345359"/>
              <a:ext cx="2147911" cy="2793585"/>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en" altLang="zh-CN" dirty="0"/>
                <a:t>Webpack </a:t>
              </a:r>
              <a:r>
                <a:rPr lang="zh-CN" altLang="en-US" dirty="0"/>
                <a:t>是一个打包模块化的</a:t>
              </a:r>
              <a:r>
                <a:rPr lang="en" altLang="zh-CN" dirty="0"/>
                <a:t>JavaScript</a:t>
              </a:r>
              <a:r>
                <a:rPr lang="zh-CN" altLang="en-US" dirty="0"/>
                <a:t>的工具，在</a:t>
              </a:r>
              <a:r>
                <a:rPr lang="en" altLang="zh-CN" dirty="0"/>
                <a:t>Webpack</a:t>
              </a:r>
              <a:r>
                <a:rPr lang="zh-CN" altLang="en-US" dirty="0"/>
                <a:t>里一切文件皆模块，通过 </a:t>
              </a:r>
              <a:r>
                <a:rPr lang="en" altLang="zh-CN" dirty="0"/>
                <a:t>loader </a:t>
              </a:r>
              <a:r>
                <a:rPr lang="zh-CN" altLang="en-US" dirty="0"/>
                <a:t>转换文件，通过</a:t>
              </a:r>
              <a:r>
                <a:rPr lang="en" altLang="zh-CN" dirty="0"/>
                <a:t>Plugin </a:t>
              </a:r>
              <a:r>
                <a:rPr lang="zh-CN" altLang="en-US" dirty="0"/>
                <a:t>注入钩子，最后输出由多个模块组合成的文件。</a:t>
              </a:r>
              <a:r>
                <a:rPr lang="en" altLang="zh-CN" dirty="0"/>
                <a:t>Webpack </a:t>
              </a:r>
              <a:r>
                <a:rPr lang="zh-CN" altLang="en-US" dirty="0"/>
                <a:t>专注于构建模块化项目。</a:t>
              </a:r>
              <a:endParaRPr lang="en-US" altLang="zh-CN" dirty="0"/>
            </a:p>
            <a:p>
              <a:r>
                <a:rPr lang="zh-CN" altLang="en-US" dirty="0"/>
                <a:t>专注于处理模块化的项目，能做到开箱即用、一步到位；</a:t>
              </a:r>
            </a:p>
            <a:p>
              <a:r>
                <a:rPr lang="zh-CN" altLang="en-US" dirty="0"/>
                <a:t>可通过 </a:t>
              </a:r>
              <a:r>
                <a:rPr lang="en" altLang="zh-CN" dirty="0"/>
                <a:t>Plugin </a:t>
              </a:r>
              <a:r>
                <a:rPr lang="zh-CN" altLang="en-US" dirty="0"/>
                <a:t>扩展，完整好用又不失灵活性；</a:t>
              </a:r>
            </a:p>
            <a:p>
              <a:r>
                <a:rPr lang="zh-CN" altLang="en-US" dirty="0"/>
                <a:t>使用场景不局限于</a:t>
              </a:r>
              <a:r>
                <a:rPr lang="en" altLang="zh-CN" dirty="0"/>
                <a:t>Web</a:t>
              </a:r>
              <a:r>
                <a:rPr lang="zh-CN" altLang="en-US" dirty="0"/>
                <a:t>开发；</a:t>
              </a:r>
            </a:p>
            <a:p>
              <a:r>
                <a:rPr lang="zh-CN" altLang="en-US" dirty="0"/>
                <a:t>社区庞大活跃，经常引入紧跟时代发展的新特性，能为大多数场景找到已有的开源扩展；</a:t>
              </a:r>
            </a:p>
            <a:p>
              <a:r>
                <a:rPr lang="zh-CN" altLang="en-US" dirty="0"/>
                <a:t>良好的开发体验；</a:t>
              </a:r>
            </a:p>
            <a:p>
              <a:endParaRPr lang="zh-CN" altLang="en-US" dirty="0"/>
            </a:p>
          </p:txBody>
        </p:sp>
        <p:sp>
          <p:nvSpPr>
            <p:cNvPr id="39" name="TextBox 19"/>
            <p:cNvSpPr txBox="1"/>
            <p:nvPr/>
          </p:nvSpPr>
          <p:spPr>
            <a:xfrm flipH="1">
              <a:off x="8488969" y="1961698"/>
              <a:ext cx="2333682" cy="369332"/>
            </a:xfrm>
            <a:prstGeom prst="rect">
              <a:avLst/>
            </a:prstGeom>
          </p:spPr>
          <p:txBody>
            <a:bodyPr wrap="square" rtlCol="0">
              <a:spAutoFit/>
            </a:bodyPr>
            <a:lstStyle/>
            <a:p>
              <a:pPr>
                <a:buClr>
                  <a:schemeClr val="tx1">
                    <a:lumMod val="85000"/>
                    <a:lumOff val="15000"/>
                  </a:schemeClr>
                </a:buClr>
                <a:buSzPct val="105000"/>
              </a:pPr>
              <a:r>
                <a:rPr lang="en-US" altLang="zh-CN" b="1" dirty="0">
                  <a:solidFill>
                    <a:srgbClr val="54D0CA"/>
                  </a:solidFill>
                  <a:latin typeface="Calibri" panose="020F0502020204030204" pitchFamily="34" charset="0"/>
                </a:rPr>
                <a:t>webpack</a:t>
              </a:r>
              <a:endParaRPr lang="zh-CN" altLang="en-US" b="1" dirty="0">
                <a:solidFill>
                  <a:srgbClr val="54D0CA"/>
                </a:solidFill>
                <a:latin typeface="Calibri" panose="020F0502020204030204" pitchFamily="34" charset="0"/>
              </a:endParaRPr>
            </a:p>
          </p:txBody>
        </p:sp>
      </p:grpSp>
      <p:grpSp>
        <p:nvGrpSpPr>
          <p:cNvPr id="4" name="组合 3"/>
          <p:cNvGrpSpPr/>
          <p:nvPr/>
        </p:nvGrpSpPr>
        <p:grpSpPr>
          <a:xfrm>
            <a:off x="1" y="4330541"/>
            <a:ext cx="3840810" cy="3703544"/>
            <a:chOff x="1369349" y="4330541"/>
            <a:chExt cx="2471461" cy="3703544"/>
          </a:xfrm>
        </p:grpSpPr>
        <p:sp>
          <p:nvSpPr>
            <p:cNvPr id="40" name="Rectangle 3"/>
            <p:cNvSpPr txBox="1">
              <a:spLocks noChangeArrowheads="1"/>
            </p:cNvSpPr>
            <p:nvPr/>
          </p:nvSpPr>
          <p:spPr bwMode="auto">
            <a:xfrm>
              <a:off x="1586207" y="4714202"/>
              <a:ext cx="2147911" cy="3319883"/>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相对于 </a:t>
              </a:r>
              <a:r>
                <a:rPr lang="en" altLang="zh-CN" dirty="0"/>
                <a:t>Grunt</a:t>
              </a:r>
              <a:r>
                <a:rPr lang="zh-CN" altLang="en" dirty="0"/>
                <a:t>、</a:t>
              </a:r>
              <a:r>
                <a:rPr lang="en" altLang="zh-CN" dirty="0"/>
                <a:t>Gulp </a:t>
              </a:r>
              <a:r>
                <a:rPr lang="zh-CN" altLang="en-US" dirty="0"/>
                <a:t>这些只提供了基本功能的工具。</a:t>
              </a:r>
              <a:r>
                <a:rPr lang="en" altLang="zh-CN" dirty="0"/>
                <a:t>Fis3</a:t>
              </a:r>
              <a:r>
                <a:rPr lang="zh-CN" altLang="en-US" dirty="0"/>
                <a:t>集成了开发者常用的构建功能读写文件：</a:t>
              </a:r>
              <a:endParaRPr lang="en-US" altLang="zh-CN" dirty="0"/>
            </a:p>
            <a:p>
              <a:r>
                <a:rPr lang="zh-CN" altLang="en-US" dirty="0"/>
                <a:t>通过 </a:t>
              </a:r>
              <a:r>
                <a:rPr lang="en" altLang="zh-CN" dirty="0" err="1"/>
                <a:t>fis.match</a:t>
              </a:r>
              <a:r>
                <a:rPr lang="en" altLang="zh-CN" dirty="0"/>
                <a:t> </a:t>
              </a:r>
              <a:r>
                <a:rPr lang="zh-CN" altLang="en-US" dirty="0"/>
                <a:t>读文件，</a:t>
              </a:r>
              <a:r>
                <a:rPr lang="en" altLang="zh-CN" dirty="0"/>
                <a:t>release </a:t>
              </a:r>
              <a:r>
                <a:rPr lang="zh-CN" altLang="en-US" dirty="0"/>
                <a:t>配置文件输出路径。</a:t>
              </a:r>
            </a:p>
            <a:p>
              <a:r>
                <a:rPr lang="zh-CN" altLang="en-US" dirty="0"/>
                <a:t>资源定位：解析文件之间的依赖关系和文件位置。</a:t>
              </a:r>
            </a:p>
            <a:p>
              <a:r>
                <a:rPr lang="zh-CN" altLang="en-US" dirty="0"/>
                <a:t>文件指纹：在通过 </a:t>
              </a:r>
              <a:r>
                <a:rPr lang="en" altLang="zh-CN" dirty="0" err="1"/>
                <a:t>useHash</a:t>
              </a:r>
              <a:r>
                <a:rPr lang="en" altLang="zh-CN" dirty="0"/>
                <a:t> </a:t>
              </a:r>
              <a:r>
                <a:rPr lang="zh-CN" altLang="en-US" dirty="0"/>
                <a:t>配置输出文件时为文件 </a:t>
              </a:r>
              <a:r>
                <a:rPr lang="en" altLang="zh-CN" dirty="0"/>
                <a:t>URL</a:t>
              </a:r>
              <a:r>
                <a:rPr lang="zh-CN" altLang="en-US" dirty="0"/>
                <a:t>加上 </a:t>
              </a:r>
              <a:r>
                <a:rPr lang="en" altLang="zh-CN" dirty="0"/>
                <a:t>md5 </a:t>
              </a:r>
              <a:r>
                <a:rPr lang="zh-CN" altLang="en-US" dirty="0"/>
                <a:t>戳，来优化浏览器的缓存。</a:t>
              </a:r>
            </a:p>
            <a:p>
              <a:r>
                <a:rPr lang="zh-CN" altLang="en-US" dirty="0"/>
                <a:t>文件编译：通过 </a:t>
              </a:r>
              <a:r>
                <a:rPr lang="en" altLang="zh-CN" dirty="0"/>
                <a:t>parser </a:t>
              </a:r>
              <a:r>
                <a:rPr lang="zh-CN" altLang="en-US" dirty="0"/>
                <a:t>配置文件解析器做文件转换，例如将 </a:t>
              </a:r>
              <a:r>
                <a:rPr lang="en" altLang="zh-CN" dirty="0"/>
                <a:t>ES6 </a:t>
              </a:r>
              <a:r>
                <a:rPr lang="zh-CN" altLang="en-US" dirty="0"/>
                <a:t>编译成 </a:t>
              </a:r>
              <a:r>
                <a:rPr lang="en" altLang="zh-CN" dirty="0"/>
                <a:t>ES5</a:t>
              </a:r>
              <a:r>
                <a:rPr lang="zh-CN" altLang="en" dirty="0"/>
                <a:t>。</a:t>
              </a:r>
            </a:p>
            <a:p>
              <a:r>
                <a:rPr lang="zh-CN" altLang="en-US" dirty="0"/>
                <a:t>压缩资源：通过 </a:t>
              </a:r>
              <a:r>
                <a:rPr lang="en" altLang="zh-CN" dirty="0"/>
                <a:t>optimizer </a:t>
              </a:r>
              <a:r>
                <a:rPr lang="zh-CN" altLang="en-US" dirty="0"/>
                <a:t>配置代码压缩方法。</a:t>
              </a:r>
            </a:p>
            <a:p>
              <a:r>
                <a:rPr lang="zh-CN" altLang="en-US" dirty="0"/>
                <a:t>图片合并：通过 </a:t>
              </a:r>
              <a:r>
                <a:rPr lang="en" altLang="zh-CN" dirty="0" err="1"/>
                <a:t>spriter</a:t>
              </a:r>
              <a:r>
                <a:rPr lang="en" altLang="zh-CN" dirty="0"/>
                <a:t> </a:t>
              </a:r>
              <a:r>
                <a:rPr lang="zh-CN" altLang="en-US" dirty="0"/>
                <a:t>配置合并 </a:t>
              </a:r>
              <a:r>
                <a:rPr lang="en" altLang="zh-CN" dirty="0"/>
                <a:t>CSS </a:t>
              </a:r>
              <a:r>
                <a:rPr lang="zh-CN" altLang="en-US" dirty="0"/>
                <a:t>里导入的图片到一个文件中，来减少 </a:t>
              </a:r>
              <a:r>
                <a:rPr lang="en" altLang="zh-CN" dirty="0"/>
                <a:t>HTTP </a:t>
              </a:r>
              <a:r>
                <a:rPr lang="zh-CN" altLang="en-US" dirty="0"/>
                <a:t>请求数</a:t>
              </a:r>
            </a:p>
            <a:p>
              <a:pPr algn="r"/>
              <a:endParaRPr lang="zh-CN" altLang="en-US" dirty="0"/>
            </a:p>
          </p:txBody>
        </p:sp>
        <p:sp>
          <p:nvSpPr>
            <p:cNvPr id="41" name="TextBox 13"/>
            <p:cNvSpPr txBox="1"/>
            <p:nvPr/>
          </p:nvSpPr>
          <p:spPr>
            <a:xfrm>
              <a:off x="1369349" y="4330541"/>
              <a:ext cx="2471461" cy="369332"/>
            </a:xfrm>
            <a:prstGeom prst="rect">
              <a:avLst/>
            </a:prstGeom>
          </p:spPr>
          <p:txBody>
            <a:bodyPr wrap="square" rtlCol="0">
              <a:spAutoFit/>
            </a:bodyPr>
            <a:lstStyle/>
            <a:p>
              <a:pPr algn="r">
                <a:buClr>
                  <a:schemeClr val="tx1">
                    <a:lumMod val="85000"/>
                    <a:lumOff val="15000"/>
                  </a:schemeClr>
                </a:buClr>
                <a:buSzPct val="105000"/>
              </a:pPr>
              <a:r>
                <a:rPr lang="en-US" altLang="zh-CN" b="1" dirty="0">
                  <a:solidFill>
                    <a:srgbClr val="54D0CA"/>
                  </a:solidFill>
                  <a:latin typeface="Calibri" panose="020F0502020204030204" pitchFamily="34" charset="0"/>
                </a:rPr>
                <a:t>fis3</a:t>
              </a:r>
              <a:endParaRPr lang="zh-CN" altLang="en-US" b="1" dirty="0">
                <a:solidFill>
                  <a:srgbClr val="54D0CA"/>
                </a:solidFill>
                <a:latin typeface="Calibri" panose="020F0502020204030204" pitchFamily="34" charset="0"/>
              </a:endParaRPr>
            </a:p>
          </p:txBody>
        </p:sp>
      </p:grpSp>
      <p:grpSp>
        <p:nvGrpSpPr>
          <p:cNvPr id="6" name="组合 5"/>
          <p:cNvGrpSpPr/>
          <p:nvPr/>
        </p:nvGrpSpPr>
        <p:grpSpPr>
          <a:xfrm>
            <a:off x="7915276" y="4349591"/>
            <a:ext cx="4136890" cy="2475516"/>
            <a:chOff x="8488969" y="4349591"/>
            <a:chExt cx="2333682" cy="2475516"/>
          </a:xfrm>
        </p:grpSpPr>
        <p:sp>
          <p:nvSpPr>
            <p:cNvPr id="42" name="Rectangle 3"/>
            <p:cNvSpPr txBox="1">
              <a:spLocks noChangeArrowheads="1"/>
            </p:cNvSpPr>
            <p:nvPr/>
          </p:nvSpPr>
          <p:spPr bwMode="auto">
            <a:xfrm flipH="1">
              <a:off x="8586616" y="4733252"/>
              <a:ext cx="2147911" cy="2091855"/>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对</a:t>
              </a:r>
              <a:r>
                <a:rPr lang="en" altLang="zh-CN" dirty="0"/>
                <a:t>ES6</a:t>
              </a:r>
              <a:r>
                <a:rPr lang="zh-CN" altLang="en-US" dirty="0"/>
                <a:t>源码进行 </a:t>
              </a:r>
              <a:r>
                <a:rPr lang="en" altLang="zh-CN" dirty="0"/>
                <a:t>Tree Shaking,</a:t>
              </a:r>
              <a:r>
                <a:rPr lang="zh-CN" altLang="en-US" dirty="0"/>
                <a:t>以去除那些已经被定义但没被使用的代码并进行 </a:t>
              </a:r>
              <a:r>
                <a:rPr lang="en" altLang="zh-CN" dirty="0"/>
                <a:t>Scope Hoisting</a:t>
              </a:r>
              <a:r>
                <a:rPr lang="zh-CN" altLang="en" dirty="0"/>
                <a:t>，</a:t>
              </a:r>
              <a:r>
                <a:rPr lang="zh-CN" altLang="en-US" dirty="0"/>
                <a:t>以减少输出文件的大小和提升运行性能。然而 </a:t>
              </a:r>
              <a:r>
                <a:rPr lang="en" altLang="zh-CN" dirty="0"/>
                <a:t>Rollup </a:t>
              </a:r>
              <a:r>
                <a:rPr lang="zh-CN" altLang="en-US" dirty="0"/>
                <a:t>的这些亮点随后就被 </a:t>
              </a:r>
              <a:r>
                <a:rPr lang="en" altLang="zh-CN" dirty="0"/>
                <a:t>Webpack </a:t>
              </a:r>
              <a:r>
                <a:rPr lang="zh-CN" altLang="en-US" dirty="0"/>
                <a:t>模仿和实现了。</a:t>
              </a:r>
              <a:endParaRPr lang="en-US" altLang="zh-CN" dirty="0"/>
            </a:p>
            <a:p>
              <a:endParaRPr lang="en-US" altLang="zh-CN" dirty="0"/>
            </a:p>
            <a:p>
              <a:r>
                <a:rPr lang="en" altLang="zh-CN" dirty="0"/>
                <a:t>Rollup </a:t>
              </a:r>
              <a:r>
                <a:rPr lang="zh-CN" altLang="en-US" dirty="0"/>
                <a:t>是在</a:t>
              </a:r>
              <a:r>
                <a:rPr lang="en" altLang="zh-CN" dirty="0"/>
                <a:t>Webpack </a:t>
              </a:r>
              <a:r>
                <a:rPr lang="zh-CN" altLang="en-US" dirty="0"/>
                <a:t>流行后出现的替代品；</a:t>
              </a:r>
            </a:p>
            <a:p>
              <a:r>
                <a:rPr lang="en" altLang="zh-CN" dirty="0"/>
                <a:t>Rollup </a:t>
              </a:r>
              <a:r>
                <a:rPr lang="zh-CN" altLang="en-US" dirty="0"/>
                <a:t>生态链不完善，体验还不如</a:t>
              </a:r>
              <a:r>
                <a:rPr lang="en" altLang="zh-CN" dirty="0"/>
                <a:t>Webpack</a:t>
              </a:r>
              <a:r>
                <a:rPr lang="zh-CN" altLang="en" dirty="0"/>
                <a:t>；</a:t>
              </a:r>
            </a:p>
            <a:p>
              <a:r>
                <a:rPr lang="en" altLang="zh-CN" dirty="0"/>
                <a:t>Rollup </a:t>
              </a:r>
              <a:r>
                <a:rPr lang="zh-CN" altLang="en-US" dirty="0"/>
                <a:t>的功能不如 </a:t>
              </a:r>
              <a:r>
                <a:rPr lang="en" altLang="zh-CN" dirty="0"/>
                <a:t>Webpack </a:t>
              </a:r>
              <a:r>
                <a:rPr lang="zh-CN" altLang="en-US" dirty="0"/>
                <a:t>完善，但其配置和使用更简单；</a:t>
              </a:r>
            </a:p>
            <a:p>
              <a:r>
                <a:rPr lang="en" altLang="zh-CN" dirty="0"/>
                <a:t>Rollup </a:t>
              </a:r>
              <a:r>
                <a:rPr lang="zh-CN" altLang="en-US" dirty="0"/>
                <a:t>不支持 </a:t>
              </a:r>
              <a:r>
                <a:rPr lang="en" altLang="zh-CN" dirty="0"/>
                <a:t>Code </a:t>
              </a:r>
              <a:r>
                <a:rPr lang="en" altLang="zh-CN" dirty="0" err="1"/>
                <a:t>Spliting</a:t>
              </a:r>
              <a:r>
                <a:rPr lang="zh-CN" altLang="en" dirty="0"/>
                <a:t>， </a:t>
              </a:r>
              <a:r>
                <a:rPr lang="zh-CN" altLang="en-US" dirty="0"/>
                <a:t>但好处是在打包出来的代码中没有 </a:t>
              </a:r>
              <a:r>
                <a:rPr lang="en" altLang="zh-CN" dirty="0"/>
                <a:t>Webpack </a:t>
              </a:r>
              <a:r>
                <a:rPr lang="zh-CN" altLang="en-US" dirty="0"/>
                <a:t>那段模块的加载、执行和缓存的代码。</a:t>
              </a:r>
            </a:p>
            <a:p>
              <a:endParaRPr lang="zh-CN" altLang="en-US" dirty="0"/>
            </a:p>
          </p:txBody>
        </p:sp>
        <p:sp>
          <p:nvSpPr>
            <p:cNvPr id="43" name="TextBox 19"/>
            <p:cNvSpPr txBox="1"/>
            <p:nvPr/>
          </p:nvSpPr>
          <p:spPr>
            <a:xfrm flipH="1">
              <a:off x="8488969" y="4349591"/>
              <a:ext cx="2333682" cy="369332"/>
            </a:xfrm>
            <a:prstGeom prst="rect">
              <a:avLst/>
            </a:prstGeom>
          </p:spPr>
          <p:txBody>
            <a:bodyPr wrap="square" rtlCol="0">
              <a:spAutoFit/>
            </a:bodyPr>
            <a:lstStyle/>
            <a:p>
              <a:pPr>
                <a:buClr>
                  <a:schemeClr val="tx1">
                    <a:lumMod val="85000"/>
                    <a:lumOff val="15000"/>
                  </a:schemeClr>
                </a:buClr>
                <a:buSzPct val="105000"/>
              </a:pPr>
              <a:r>
                <a:rPr lang="en-US" altLang="zh-CN" b="1" dirty="0">
                  <a:solidFill>
                    <a:srgbClr val="54D0CA"/>
                  </a:solidFill>
                  <a:latin typeface="Calibri" panose="020F0502020204030204" pitchFamily="34" charset="0"/>
                </a:rPr>
                <a:t>rollup</a:t>
              </a:r>
              <a:endParaRPr lang="zh-CN" altLang="en-US" b="1" dirty="0">
                <a:solidFill>
                  <a:srgbClr val="54D0CA"/>
                </a:solidFill>
                <a:latin typeface="Calibri" panose="020F0502020204030204" pitchFamily="34" charset="0"/>
              </a:endParaRPr>
            </a:p>
          </p:txBody>
        </p:sp>
      </p:grpSp>
      <p:grpSp>
        <p:nvGrpSpPr>
          <p:cNvPr id="2" name="组合 1"/>
          <p:cNvGrpSpPr/>
          <p:nvPr/>
        </p:nvGrpSpPr>
        <p:grpSpPr>
          <a:xfrm>
            <a:off x="5328757" y="2703318"/>
            <a:ext cx="1552024" cy="2019879"/>
            <a:chOff x="5328757" y="2703318"/>
            <a:chExt cx="1552024" cy="2019879"/>
          </a:xfrm>
        </p:grpSpPr>
        <p:sp>
          <p:nvSpPr>
            <p:cNvPr id="28" name="AutoShape 3"/>
            <p:cNvSpPr>
              <a:spLocks noChangeAspect="1" noChangeArrowheads="1" noTextEdit="1"/>
            </p:cNvSpPr>
            <p:nvPr/>
          </p:nvSpPr>
          <p:spPr bwMode="auto">
            <a:xfrm>
              <a:off x="5328757" y="2704217"/>
              <a:ext cx="1552024" cy="201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4" name="任意多边形 43"/>
            <p:cNvSpPr>
              <a:spLocks/>
            </p:cNvSpPr>
            <p:nvPr/>
          </p:nvSpPr>
          <p:spPr bwMode="auto">
            <a:xfrm>
              <a:off x="5461016" y="3978448"/>
              <a:ext cx="1283907" cy="740922"/>
            </a:xfrm>
            <a:custGeom>
              <a:avLst/>
              <a:gdLst>
                <a:gd name="connsiteX0" fmla="*/ 286112 w 1283907"/>
                <a:gd name="connsiteY0" fmla="*/ 0 h 740922"/>
                <a:gd name="connsiteX1" fmla="*/ 642403 w 1283907"/>
                <a:gd name="connsiteY1" fmla="*/ 98608 h 740922"/>
                <a:gd name="connsiteX2" fmla="*/ 998695 w 1283907"/>
                <a:gd name="connsiteY2" fmla="*/ 0 h 740922"/>
                <a:gd name="connsiteX3" fmla="*/ 1283907 w 1283907"/>
                <a:gd name="connsiteY3" fmla="*/ 622542 h 740922"/>
                <a:gd name="connsiteX4" fmla="*/ 1017589 w 1283907"/>
                <a:gd name="connsiteY4" fmla="*/ 573101 h 740922"/>
                <a:gd name="connsiteX5" fmla="*/ 851140 w 1283907"/>
                <a:gd name="connsiteY5" fmla="*/ 740922 h 740922"/>
                <a:gd name="connsiteX6" fmla="*/ 642283 w 1283907"/>
                <a:gd name="connsiteY6" fmla="*/ 286064 h 740922"/>
                <a:gd name="connsiteX7" fmla="*/ 432767 w 1283907"/>
                <a:gd name="connsiteY7" fmla="*/ 740922 h 740922"/>
                <a:gd name="connsiteX8" fmla="*/ 266318 w 1283907"/>
                <a:gd name="connsiteY8" fmla="*/ 573101 h 740922"/>
                <a:gd name="connsiteX9" fmla="*/ 0 w 1283907"/>
                <a:gd name="connsiteY9" fmla="*/ 622542 h 74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3907" h="740922">
                  <a:moveTo>
                    <a:pt x="286112" y="0"/>
                  </a:moveTo>
                  <a:lnTo>
                    <a:pt x="642403" y="98608"/>
                  </a:lnTo>
                  <a:lnTo>
                    <a:pt x="998695" y="0"/>
                  </a:lnTo>
                  <a:lnTo>
                    <a:pt x="1283907" y="622542"/>
                  </a:lnTo>
                  <a:lnTo>
                    <a:pt x="1017589" y="573101"/>
                  </a:lnTo>
                  <a:lnTo>
                    <a:pt x="851140" y="740922"/>
                  </a:lnTo>
                  <a:lnTo>
                    <a:pt x="642283" y="286064"/>
                  </a:lnTo>
                  <a:lnTo>
                    <a:pt x="432767" y="740922"/>
                  </a:lnTo>
                  <a:lnTo>
                    <a:pt x="266318" y="573101"/>
                  </a:lnTo>
                  <a:lnTo>
                    <a:pt x="0" y="622542"/>
                  </a:lnTo>
                  <a:close/>
                </a:path>
              </a:pathLst>
            </a:custGeom>
            <a:solidFill>
              <a:schemeClr val="bg1">
                <a:lumMod val="85000"/>
                <a:alpha val="46000"/>
              </a:schemeClr>
            </a:solidFill>
            <a:ln>
              <a:noFill/>
            </a:ln>
          </p:spPr>
          <p:txBody>
            <a:bodyPr vert="horz" wrap="square" lIns="121920" tIns="60960" rIns="121920" bIns="60960" numCol="1" anchor="t" anchorCtr="0" compatLnSpc="1">
              <a:prstTxWarp prst="textNoShape">
                <a:avLst/>
              </a:prstTxWarp>
              <a:noAutofit/>
            </a:bodyPr>
            <a:lstStyle/>
            <a:p>
              <a:endParaRPr lang="en-US" sz="2400"/>
            </a:p>
          </p:txBody>
        </p:sp>
        <p:sp>
          <p:nvSpPr>
            <p:cNvPr id="31" name="Freeform 7"/>
            <p:cNvSpPr>
              <a:spLocks noEditPoints="1"/>
            </p:cNvSpPr>
            <p:nvPr/>
          </p:nvSpPr>
          <p:spPr bwMode="auto">
            <a:xfrm>
              <a:off x="5329656" y="2703318"/>
              <a:ext cx="1551125" cy="1547525"/>
            </a:xfrm>
            <a:custGeom>
              <a:avLst/>
              <a:gdLst>
                <a:gd name="T0" fmla="*/ 172 w 1742"/>
                <a:gd name="T1" fmla="*/ 864 h 1738"/>
                <a:gd name="T2" fmla="*/ 868 w 1742"/>
                <a:gd name="T3" fmla="*/ 168 h 1738"/>
                <a:gd name="T4" fmla="*/ 869 w 1742"/>
                <a:gd name="T5" fmla="*/ 168 h 1738"/>
                <a:gd name="T6" fmla="*/ 1565 w 1742"/>
                <a:gd name="T7" fmla="*/ 864 h 1738"/>
                <a:gd name="T8" fmla="*/ 869 w 1742"/>
                <a:gd name="T9" fmla="*/ 1561 h 1738"/>
                <a:gd name="T10" fmla="*/ 868 w 1742"/>
                <a:gd name="T11" fmla="*/ 1561 h 1738"/>
                <a:gd name="T12" fmla="*/ 172 w 1742"/>
                <a:gd name="T13" fmla="*/ 864 h 1738"/>
                <a:gd name="T14" fmla="*/ 868 w 1742"/>
                <a:gd name="T15" fmla="*/ 122 h 1738"/>
                <a:gd name="T16" fmla="*/ 867 w 1742"/>
                <a:gd name="T17" fmla="*/ 123 h 1738"/>
                <a:gd name="T18" fmla="*/ 721 w 1742"/>
                <a:gd name="T19" fmla="*/ 2 h 1738"/>
                <a:gd name="T20" fmla="*/ 626 w 1742"/>
                <a:gd name="T21" fmla="*/ 165 h 1738"/>
                <a:gd name="T22" fmla="*/ 450 w 1742"/>
                <a:gd name="T23" fmla="*/ 97 h 1738"/>
                <a:gd name="T24" fmla="*/ 413 w 1742"/>
                <a:gd name="T25" fmla="*/ 283 h 1738"/>
                <a:gd name="T26" fmla="*/ 223 w 1742"/>
                <a:gd name="T27" fmla="*/ 276 h 1738"/>
                <a:gd name="T28" fmla="*/ 249 w 1742"/>
                <a:gd name="T29" fmla="*/ 463 h 1738"/>
                <a:gd name="T30" fmla="*/ 69 w 1742"/>
                <a:gd name="T31" fmla="*/ 519 h 1738"/>
                <a:gd name="T32" fmla="*/ 152 w 1742"/>
                <a:gd name="T33" fmla="*/ 687 h 1738"/>
                <a:gd name="T34" fmla="*/ 0 w 1742"/>
                <a:gd name="T35" fmla="*/ 797 h 1738"/>
                <a:gd name="T36" fmla="*/ 134 w 1742"/>
                <a:gd name="T37" fmla="*/ 930 h 1738"/>
                <a:gd name="T38" fmla="*/ 26 w 1742"/>
                <a:gd name="T39" fmla="*/ 1085 h 1738"/>
                <a:gd name="T40" fmla="*/ 196 w 1742"/>
                <a:gd name="T41" fmla="*/ 1165 h 1738"/>
                <a:gd name="T42" fmla="*/ 143 w 1742"/>
                <a:gd name="T43" fmla="*/ 1348 h 1738"/>
                <a:gd name="T44" fmla="*/ 331 w 1742"/>
                <a:gd name="T45" fmla="*/ 1369 h 1738"/>
                <a:gd name="T46" fmla="*/ 339 w 1742"/>
                <a:gd name="T47" fmla="*/ 1557 h 1738"/>
                <a:gd name="T48" fmla="*/ 524 w 1742"/>
                <a:gd name="T49" fmla="*/ 1517 h 1738"/>
                <a:gd name="T50" fmla="*/ 594 w 1742"/>
                <a:gd name="T51" fmla="*/ 1693 h 1738"/>
                <a:gd name="T52" fmla="*/ 755 w 1742"/>
                <a:gd name="T53" fmla="*/ 1594 h 1738"/>
                <a:gd name="T54" fmla="*/ 868 w 1742"/>
                <a:gd name="T55" fmla="*/ 1726 h 1738"/>
                <a:gd name="T56" fmla="*/ 878 w 1742"/>
                <a:gd name="T57" fmla="*/ 1738 h 1738"/>
                <a:gd name="T58" fmla="*/ 999 w 1742"/>
                <a:gd name="T59" fmla="*/ 1593 h 1738"/>
                <a:gd name="T60" fmla="*/ 1162 w 1742"/>
                <a:gd name="T61" fmla="*/ 1688 h 1738"/>
                <a:gd name="T62" fmla="*/ 1228 w 1742"/>
                <a:gd name="T63" fmla="*/ 1512 h 1738"/>
                <a:gd name="T64" fmla="*/ 1413 w 1742"/>
                <a:gd name="T65" fmla="*/ 1550 h 1738"/>
                <a:gd name="T66" fmla="*/ 1420 w 1742"/>
                <a:gd name="T67" fmla="*/ 1361 h 1738"/>
                <a:gd name="T68" fmla="*/ 1607 w 1742"/>
                <a:gd name="T69" fmla="*/ 1337 h 1738"/>
                <a:gd name="T70" fmla="*/ 1551 w 1742"/>
                <a:gd name="T71" fmla="*/ 1156 h 1738"/>
                <a:gd name="T72" fmla="*/ 1720 w 1742"/>
                <a:gd name="T73" fmla="*/ 1073 h 1738"/>
                <a:gd name="T74" fmla="*/ 1610 w 1742"/>
                <a:gd name="T75" fmla="*/ 919 h 1738"/>
                <a:gd name="T76" fmla="*/ 1742 w 1742"/>
                <a:gd name="T77" fmla="*/ 786 h 1738"/>
                <a:gd name="T78" fmla="*/ 1588 w 1742"/>
                <a:gd name="T79" fmla="*/ 677 h 1738"/>
                <a:gd name="T80" fmla="*/ 1669 w 1742"/>
                <a:gd name="T81" fmla="*/ 507 h 1738"/>
                <a:gd name="T82" fmla="*/ 1488 w 1742"/>
                <a:gd name="T83" fmla="*/ 455 h 1738"/>
                <a:gd name="T84" fmla="*/ 1511 w 1742"/>
                <a:gd name="T85" fmla="*/ 266 h 1738"/>
                <a:gd name="T86" fmla="*/ 1321 w 1742"/>
                <a:gd name="T87" fmla="*/ 276 h 1738"/>
                <a:gd name="T88" fmla="*/ 1282 w 1742"/>
                <a:gd name="T89" fmla="*/ 91 h 1738"/>
                <a:gd name="T90" fmla="*/ 1107 w 1742"/>
                <a:gd name="T91" fmla="*/ 162 h 1738"/>
                <a:gd name="T92" fmla="*/ 1009 w 1742"/>
                <a:gd name="T93" fmla="*/ 0 h 1738"/>
                <a:gd name="T94" fmla="*/ 868 w 1742"/>
                <a:gd name="T95" fmla="*/ 122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2" h="1738">
                  <a:moveTo>
                    <a:pt x="172" y="864"/>
                  </a:moveTo>
                  <a:cubicBezTo>
                    <a:pt x="172" y="481"/>
                    <a:pt x="484" y="169"/>
                    <a:pt x="868" y="168"/>
                  </a:cubicBezTo>
                  <a:cubicBezTo>
                    <a:pt x="869" y="168"/>
                    <a:pt x="869" y="168"/>
                    <a:pt x="869" y="168"/>
                  </a:cubicBezTo>
                  <a:cubicBezTo>
                    <a:pt x="1254" y="168"/>
                    <a:pt x="1565" y="480"/>
                    <a:pt x="1565" y="864"/>
                  </a:cubicBezTo>
                  <a:cubicBezTo>
                    <a:pt x="1565" y="1248"/>
                    <a:pt x="1254" y="1561"/>
                    <a:pt x="869" y="1561"/>
                  </a:cubicBezTo>
                  <a:cubicBezTo>
                    <a:pt x="868" y="1561"/>
                    <a:pt x="868" y="1561"/>
                    <a:pt x="868" y="1561"/>
                  </a:cubicBezTo>
                  <a:cubicBezTo>
                    <a:pt x="484" y="1560"/>
                    <a:pt x="172" y="1248"/>
                    <a:pt x="172" y="864"/>
                  </a:cubicBezTo>
                  <a:close/>
                  <a:moveTo>
                    <a:pt x="868" y="122"/>
                  </a:moveTo>
                  <a:cubicBezTo>
                    <a:pt x="867" y="123"/>
                    <a:pt x="867" y="123"/>
                    <a:pt x="867" y="123"/>
                  </a:cubicBezTo>
                  <a:cubicBezTo>
                    <a:pt x="721" y="2"/>
                    <a:pt x="721" y="2"/>
                    <a:pt x="721" y="2"/>
                  </a:cubicBezTo>
                  <a:cubicBezTo>
                    <a:pt x="626" y="165"/>
                    <a:pt x="626" y="165"/>
                    <a:pt x="626" y="165"/>
                  </a:cubicBezTo>
                  <a:cubicBezTo>
                    <a:pt x="450" y="97"/>
                    <a:pt x="450" y="97"/>
                    <a:pt x="450" y="97"/>
                  </a:cubicBezTo>
                  <a:cubicBezTo>
                    <a:pt x="413" y="283"/>
                    <a:pt x="413" y="283"/>
                    <a:pt x="413" y="283"/>
                  </a:cubicBezTo>
                  <a:cubicBezTo>
                    <a:pt x="223" y="276"/>
                    <a:pt x="223" y="276"/>
                    <a:pt x="223" y="276"/>
                  </a:cubicBezTo>
                  <a:cubicBezTo>
                    <a:pt x="249" y="463"/>
                    <a:pt x="249" y="463"/>
                    <a:pt x="249" y="463"/>
                  </a:cubicBezTo>
                  <a:cubicBezTo>
                    <a:pt x="69" y="519"/>
                    <a:pt x="69" y="519"/>
                    <a:pt x="69" y="519"/>
                  </a:cubicBezTo>
                  <a:cubicBezTo>
                    <a:pt x="152" y="687"/>
                    <a:pt x="152" y="687"/>
                    <a:pt x="152" y="687"/>
                  </a:cubicBezTo>
                  <a:cubicBezTo>
                    <a:pt x="0" y="797"/>
                    <a:pt x="0" y="797"/>
                    <a:pt x="0" y="797"/>
                  </a:cubicBezTo>
                  <a:cubicBezTo>
                    <a:pt x="134" y="930"/>
                    <a:pt x="134" y="930"/>
                    <a:pt x="134" y="930"/>
                  </a:cubicBezTo>
                  <a:cubicBezTo>
                    <a:pt x="26" y="1085"/>
                    <a:pt x="26" y="1085"/>
                    <a:pt x="26" y="1085"/>
                  </a:cubicBezTo>
                  <a:cubicBezTo>
                    <a:pt x="196" y="1165"/>
                    <a:pt x="196" y="1165"/>
                    <a:pt x="196" y="1165"/>
                  </a:cubicBezTo>
                  <a:cubicBezTo>
                    <a:pt x="143" y="1348"/>
                    <a:pt x="143" y="1348"/>
                    <a:pt x="143" y="1348"/>
                  </a:cubicBezTo>
                  <a:cubicBezTo>
                    <a:pt x="331" y="1369"/>
                    <a:pt x="331" y="1369"/>
                    <a:pt x="331" y="1369"/>
                  </a:cubicBezTo>
                  <a:cubicBezTo>
                    <a:pt x="339" y="1557"/>
                    <a:pt x="339" y="1557"/>
                    <a:pt x="339" y="1557"/>
                  </a:cubicBezTo>
                  <a:cubicBezTo>
                    <a:pt x="524" y="1517"/>
                    <a:pt x="524" y="1517"/>
                    <a:pt x="524" y="1517"/>
                  </a:cubicBezTo>
                  <a:cubicBezTo>
                    <a:pt x="594" y="1693"/>
                    <a:pt x="594" y="1693"/>
                    <a:pt x="594" y="1693"/>
                  </a:cubicBezTo>
                  <a:cubicBezTo>
                    <a:pt x="755" y="1594"/>
                    <a:pt x="755" y="1594"/>
                    <a:pt x="755" y="1594"/>
                  </a:cubicBezTo>
                  <a:cubicBezTo>
                    <a:pt x="868" y="1726"/>
                    <a:pt x="868" y="1726"/>
                    <a:pt x="868" y="1726"/>
                  </a:cubicBezTo>
                  <a:cubicBezTo>
                    <a:pt x="878" y="1738"/>
                    <a:pt x="878" y="1738"/>
                    <a:pt x="878" y="1738"/>
                  </a:cubicBezTo>
                  <a:cubicBezTo>
                    <a:pt x="999" y="1593"/>
                    <a:pt x="999" y="1593"/>
                    <a:pt x="999" y="1593"/>
                  </a:cubicBezTo>
                  <a:cubicBezTo>
                    <a:pt x="1162" y="1688"/>
                    <a:pt x="1162" y="1688"/>
                    <a:pt x="1162" y="1688"/>
                  </a:cubicBezTo>
                  <a:cubicBezTo>
                    <a:pt x="1228" y="1512"/>
                    <a:pt x="1228" y="1512"/>
                    <a:pt x="1228" y="1512"/>
                  </a:cubicBezTo>
                  <a:cubicBezTo>
                    <a:pt x="1413" y="1550"/>
                    <a:pt x="1413" y="1550"/>
                    <a:pt x="1413" y="1550"/>
                  </a:cubicBezTo>
                  <a:cubicBezTo>
                    <a:pt x="1420" y="1361"/>
                    <a:pt x="1420" y="1361"/>
                    <a:pt x="1420" y="1361"/>
                  </a:cubicBezTo>
                  <a:cubicBezTo>
                    <a:pt x="1607" y="1337"/>
                    <a:pt x="1607" y="1337"/>
                    <a:pt x="1607" y="1337"/>
                  </a:cubicBezTo>
                  <a:cubicBezTo>
                    <a:pt x="1551" y="1156"/>
                    <a:pt x="1551" y="1156"/>
                    <a:pt x="1551" y="1156"/>
                  </a:cubicBezTo>
                  <a:cubicBezTo>
                    <a:pt x="1720" y="1073"/>
                    <a:pt x="1720" y="1073"/>
                    <a:pt x="1720" y="1073"/>
                  </a:cubicBezTo>
                  <a:cubicBezTo>
                    <a:pt x="1610" y="919"/>
                    <a:pt x="1610" y="919"/>
                    <a:pt x="1610" y="919"/>
                  </a:cubicBezTo>
                  <a:cubicBezTo>
                    <a:pt x="1742" y="786"/>
                    <a:pt x="1742" y="786"/>
                    <a:pt x="1742" y="786"/>
                  </a:cubicBezTo>
                  <a:cubicBezTo>
                    <a:pt x="1588" y="677"/>
                    <a:pt x="1588" y="677"/>
                    <a:pt x="1588" y="677"/>
                  </a:cubicBezTo>
                  <a:cubicBezTo>
                    <a:pt x="1669" y="507"/>
                    <a:pt x="1669" y="507"/>
                    <a:pt x="1669" y="507"/>
                  </a:cubicBezTo>
                  <a:cubicBezTo>
                    <a:pt x="1488" y="455"/>
                    <a:pt x="1488" y="455"/>
                    <a:pt x="1488" y="455"/>
                  </a:cubicBezTo>
                  <a:cubicBezTo>
                    <a:pt x="1511" y="266"/>
                    <a:pt x="1511" y="266"/>
                    <a:pt x="1511" y="266"/>
                  </a:cubicBezTo>
                  <a:cubicBezTo>
                    <a:pt x="1321" y="276"/>
                    <a:pt x="1321" y="276"/>
                    <a:pt x="1321" y="276"/>
                  </a:cubicBezTo>
                  <a:cubicBezTo>
                    <a:pt x="1282" y="91"/>
                    <a:pt x="1282" y="91"/>
                    <a:pt x="1282" y="91"/>
                  </a:cubicBezTo>
                  <a:cubicBezTo>
                    <a:pt x="1107" y="162"/>
                    <a:pt x="1107" y="162"/>
                    <a:pt x="1107" y="162"/>
                  </a:cubicBezTo>
                  <a:cubicBezTo>
                    <a:pt x="1009" y="0"/>
                    <a:pt x="1009" y="0"/>
                    <a:pt x="1009" y="0"/>
                  </a:cubicBezTo>
                  <a:cubicBezTo>
                    <a:pt x="868" y="122"/>
                    <a:pt x="868" y="122"/>
                    <a:pt x="868" y="122"/>
                  </a:cubicBezTo>
                  <a:close/>
                </a:path>
              </a:pathLst>
            </a:custGeom>
            <a:solidFill>
              <a:srgbClr val="54D0CA">
                <a:alpha val="51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2" name="Freeform 8"/>
            <p:cNvSpPr>
              <a:spLocks noEditPoints="1"/>
            </p:cNvSpPr>
            <p:nvPr/>
          </p:nvSpPr>
          <p:spPr bwMode="auto">
            <a:xfrm>
              <a:off x="5482610" y="2852672"/>
              <a:ext cx="1240719" cy="1239820"/>
            </a:xfrm>
            <a:custGeom>
              <a:avLst/>
              <a:gdLst>
                <a:gd name="T0" fmla="*/ 0 w 1393"/>
                <a:gd name="T1" fmla="*/ 696 h 1393"/>
                <a:gd name="T2" fmla="*/ 696 w 1393"/>
                <a:gd name="T3" fmla="*/ 1393 h 1393"/>
                <a:gd name="T4" fmla="*/ 697 w 1393"/>
                <a:gd name="T5" fmla="*/ 1393 h 1393"/>
                <a:gd name="T6" fmla="*/ 1393 w 1393"/>
                <a:gd name="T7" fmla="*/ 696 h 1393"/>
                <a:gd name="T8" fmla="*/ 697 w 1393"/>
                <a:gd name="T9" fmla="*/ 0 h 1393"/>
                <a:gd name="T10" fmla="*/ 696 w 1393"/>
                <a:gd name="T11" fmla="*/ 0 h 1393"/>
                <a:gd name="T12" fmla="*/ 0 w 1393"/>
                <a:gd name="T13" fmla="*/ 696 h 1393"/>
                <a:gd name="T14" fmla="*/ 696 w 1393"/>
                <a:gd name="T15" fmla="*/ 1333 h 1393"/>
                <a:gd name="T16" fmla="*/ 60 w 1393"/>
                <a:gd name="T17" fmla="*/ 696 h 1393"/>
                <a:gd name="T18" fmla="*/ 696 w 1393"/>
                <a:gd name="T19" fmla="*/ 58 h 1393"/>
                <a:gd name="T20" fmla="*/ 697 w 1393"/>
                <a:gd name="T21" fmla="*/ 58 h 1393"/>
                <a:gd name="T22" fmla="*/ 1335 w 1393"/>
                <a:gd name="T23" fmla="*/ 696 h 1393"/>
                <a:gd name="T24" fmla="*/ 697 w 1393"/>
                <a:gd name="T25" fmla="*/ 1333 h 1393"/>
                <a:gd name="T26" fmla="*/ 696 w 1393"/>
                <a:gd name="T27" fmla="*/ 1333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3" h="1393">
                  <a:moveTo>
                    <a:pt x="0" y="696"/>
                  </a:moveTo>
                  <a:cubicBezTo>
                    <a:pt x="0" y="1080"/>
                    <a:pt x="312" y="1392"/>
                    <a:pt x="696" y="1393"/>
                  </a:cubicBezTo>
                  <a:cubicBezTo>
                    <a:pt x="697" y="1393"/>
                    <a:pt x="697" y="1393"/>
                    <a:pt x="697" y="1393"/>
                  </a:cubicBezTo>
                  <a:cubicBezTo>
                    <a:pt x="1082" y="1393"/>
                    <a:pt x="1393" y="1080"/>
                    <a:pt x="1393" y="696"/>
                  </a:cubicBezTo>
                  <a:cubicBezTo>
                    <a:pt x="1393" y="312"/>
                    <a:pt x="1082" y="0"/>
                    <a:pt x="697" y="0"/>
                  </a:cubicBezTo>
                  <a:cubicBezTo>
                    <a:pt x="696" y="0"/>
                    <a:pt x="696" y="0"/>
                    <a:pt x="696" y="0"/>
                  </a:cubicBezTo>
                  <a:cubicBezTo>
                    <a:pt x="312" y="1"/>
                    <a:pt x="0" y="313"/>
                    <a:pt x="0" y="696"/>
                  </a:cubicBezTo>
                  <a:close/>
                  <a:moveTo>
                    <a:pt x="696" y="1333"/>
                  </a:moveTo>
                  <a:cubicBezTo>
                    <a:pt x="344" y="1333"/>
                    <a:pt x="60" y="1048"/>
                    <a:pt x="60" y="696"/>
                  </a:cubicBezTo>
                  <a:cubicBezTo>
                    <a:pt x="60" y="345"/>
                    <a:pt x="344" y="59"/>
                    <a:pt x="696" y="58"/>
                  </a:cubicBezTo>
                  <a:cubicBezTo>
                    <a:pt x="697" y="58"/>
                    <a:pt x="697" y="58"/>
                    <a:pt x="697" y="58"/>
                  </a:cubicBezTo>
                  <a:cubicBezTo>
                    <a:pt x="1048" y="58"/>
                    <a:pt x="1335" y="345"/>
                    <a:pt x="1335" y="696"/>
                  </a:cubicBezTo>
                  <a:cubicBezTo>
                    <a:pt x="1335" y="1048"/>
                    <a:pt x="1048" y="1333"/>
                    <a:pt x="697" y="1333"/>
                  </a:cubicBezTo>
                  <a:cubicBezTo>
                    <a:pt x="696" y="1333"/>
                    <a:pt x="696" y="1333"/>
                    <a:pt x="696" y="1333"/>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4" name="Freeform 10"/>
            <p:cNvSpPr>
              <a:spLocks/>
            </p:cNvSpPr>
            <p:nvPr/>
          </p:nvSpPr>
          <p:spPr bwMode="auto">
            <a:xfrm>
              <a:off x="5560886" y="2930948"/>
              <a:ext cx="541634" cy="1083268"/>
            </a:xfrm>
            <a:custGeom>
              <a:avLst/>
              <a:gdLst>
                <a:gd name="T0" fmla="*/ 0 w 608"/>
                <a:gd name="T1" fmla="*/ 608 h 1217"/>
                <a:gd name="T2" fmla="*/ 608 w 608"/>
                <a:gd name="T3" fmla="*/ 1217 h 1217"/>
                <a:gd name="T4" fmla="*/ 608 w 608"/>
                <a:gd name="T5" fmla="*/ 1202 h 1217"/>
                <a:gd name="T6" fmla="*/ 16 w 608"/>
                <a:gd name="T7" fmla="*/ 608 h 1217"/>
                <a:gd name="T8" fmla="*/ 608 w 608"/>
                <a:gd name="T9" fmla="*/ 14 h 1217"/>
                <a:gd name="T10" fmla="*/ 608 w 608"/>
                <a:gd name="T11" fmla="*/ 0 h 1217"/>
                <a:gd name="T12" fmla="*/ 0 w 608"/>
                <a:gd name="T13" fmla="*/ 608 h 1217"/>
              </a:gdLst>
              <a:ahLst/>
              <a:cxnLst>
                <a:cxn ang="0">
                  <a:pos x="T0" y="T1"/>
                </a:cxn>
                <a:cxn ang="0">
                  <a:pos x="T2" y="T3"/>
                </a:cxn>
                <a:cxn ang="0">
                  <a:pos x="T4" y="T5"/>
                </a:cxn>
                <a:cxn ang="0">
                  <a:pos x="T6" y="T7"/>
                </a:cxn>
                <a:cxn ang="0">
                  <a:pos x="T8" y="T9"/>
                </a:cxn>
                <a:cxn ang="0">
                  <a:pos x="T10" y="T11"/>
                </a:cxn>
                <a:cxn ang="0">
                  <a:pos x="T12" y="T13"/>
                </a:cxn>
              </a:cxnLst>
              <a:rect l="0" t="0" r="r" b="b"/>
              <a:pathLst>
                <a:path w="608" h="1217">
                  <a:moveTo>
                    <a:pt x="0" y="608"/>
                  </a:moveTo>
                  <a:cubicBezTo>
                    <a:pt x="0" y="943"/>
                    <a:pt x="273" y="1215"/>
                    <a:pt x="608" y="1217"/>
                  </a:cubicBezTo>
                  <a:cubicBezTo>
                    <a:pt x="608" y="1202"/>
                    <a:pt x="608" y="1202"/>
                    <a:pt x="608" y="1202"/>
                  </a:cubicBezTo>
                  <a:cubicBezTo>
                    <a:pt x="281" y="1201"/>
                    <a:pt x="16" y="936"/>
                    <a:pt x="16" y="608"/>
                  </a:cubicBezTo>
                  <a:cubicBezTo>
                    <a:pt x="16" y="281"/>
                    <a:pt x="281" y="15"/>
                    <a:pt x="608" y="14"/>
                  </a:cubicBezTo>
                  <a:cubicBezTo>
                    <a:pt x="608" y="0"/>
                    <a:pt x="608" y="0"/>
                    <a:pt x="608" y="0"/>
                  </a:cubicBezTo>
                  <a:cubicBezTo>
                    <a:pt x="273" y="1"/>
                    <a:pt x="0" y="274"/>
                    <a:pt x="0" y="608"/>
                  </a:cubicBezTo>
                  <a:close/>
                </a:path>
              </a:pathLst>
            </a:custGeom>
            <a:solidFill>
              <a:srgbClr val="FFFFFF">
                <a:alpha val="39000"/>
              </a:srgbClr>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35" name="Freeform 11"/>
            <p:cNvSpPr>
              <a:spLocks noEditPoints="1"/>
            </p:cNvSpPr>
            <p:nvPr/>
          </p:nvSpPr>
          <p:spPr bwMode="auto">
            <a:xfrm>
              <a:off x="5575281" y="2930948"/>
              <a:ext cx="1069772" cy="1083268"/>
            </a:xfrm>
            <a:custGeom>
              <a:avLst/>
              <a:gdLst>
                <a:gd name="T0" fmla="*/ 14 w 1201"/>
                <a:gd name="T1" fmla="*/ 608 h 1217"/>
                <a:gd name="T2" fmla="*/ 592 w 1201"/>
                <a:gd name="T3" fmla="*/ 29 h 1217"/>
                <a:gd name="T4" fmla="*/ 593 w 1201"/>
                <a:gd name="T5" fmla="*/ 29 h 1217"/>
                <a:gd name="T6" fmla="*/ 1172 w 1201"/>
                <a:gd name="T7" fmla="*/ 608 h 1217"/>
                <a:gd name="T8" fmla="*/ 593 w 1201"/>
                <a:gd name="T9" fmla="*/ 1187 h 1217"/>
                <a:gd name="T10" fmla="*/ 592 w 1201"/>
                <a:gd name="T11" fmla="*/ 1187 h 1217"/>
                <a:gd name="T12" fmla="*/ 14 w 1201"/>
                <a:gd name="T13" fmla="*/ 608 h 1217"/>
                <a:gd name="T14" fmla="*/ 592 w 1201"/>
                <a:gd name="T15" fmla="*/ 14 h 1217"/>
                <a:gd name="T16" fmla="*/ 0 w 1201"/>
                <a:gd name="T17" fmla="*/ 608 h 1217"/>
                <a:gd name="T18" fmla="*/ 592 w 1201"/>
                <a:gd name="T19" fmla="*/ 1202 h 1217"/>
                <a:gd name="T20" fmla="*/ 592 w 1201"/>
                <a:gd name="T21" fmla="*/ 1217 h 1217"/>
                <a:gd name="T22" fmla="*/ 593 w 1201"/>
                <a:gd name="T23" fmla="*/ 1217 h 1217"/>
                <a:gd name="T24" fmla="*/ 1201 w 1201"/>
                <a:gd name="T25" fmla="*/ 608 h 1217"/>
                <a:gd name="T26" fmla="*/ 593 w 1201"/>
                <a:gd name="T27" fmla="*/ 0 h 1217"/>
                <a:gd name="T28" fmla="*/ 592 w 1201"/>
                <a:gd name="T29" fmla="*/ 0 h 1217"/>
                <a:gd name="T30" fmla="*/ 592 w 1201"/>
                <a:gd name="T31" fmla="*/ 14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1" h="1217">
                  <a:moveTo>
                    <a:pt x="14" y="608"/>
                  </a:moveTo>
                  <a:cubicBezTo>
                    <a:pt x="14" y="289"/>
                    <a:pt x="273" y="29"/>
                    <a:pt x="592" y="29"/>
                  </a:cubicBezTo>
                  <a:cubicBezTo>
                    <a:pt x="593" y="29"/>
                    <a:pt x="593" y="29"/>
                    <a:pt x="593" y="29"/>
                  </a:cubicBezTo>
                  <a:cubicBezTo>
                    <a:pt x="913" y="29"/>
                    <a:pt x="1172" y="288"/>
                    <a:pt x="1172" y="608"/>
                  </a:cubicBezTo>
                  <a:cubicBezTo>
                    <a:pt x="1172" y="929"/>
                    <a:pt x="913" y="1187"/>
                    <a:pt x="593" y="1187"/>
                  </a:cubicBezTo>
                  <a:cubicBezTo>
                    <a:pt x="592" y="1187"/>
                    <a:pt x="592" y="1187"/>
                    <a:pt x="592" y="1187"/>
                  </a:cubicBezTo>
                  <a:cubicBezTo>
                    <a:pt x="273" y="1187"/>
                    <a:pt x="14" y="927"/>
                    <a:pt x="14" y="608"/>
                  </a:cubicBezTo>
                  <a:close/>
                  <a:moveTo>
                    <a:pt x="592" y="14"/>
                  </a:moveTo>
                  <a:cubicBezTo>
                    <a:pt x="265" y="15"/>
                    <a:pt x="0" y="281"/>
                    <a:pt x="0" y="608"/>
                  </a:cubicBezTo>
                  <a:cubicBezTo>
                    <a:pt x="0" y="936"/>
                    <a:pt x="265" y="1201"/>
                    <a:pt x="592" y="1202"/>
                  </a:cubicBezTo>
                  <a:cubicBezTo>
                    <a:pt x="592" y="1217"/>
                    <a:pt x="592" y="1217"/>
                    <a:pt x="592" y="1217"/>
                  </a:cubicBezTo>
                  <a:cubicBezTo>
                    <a:pt x="593" y="1217"/>
                    <a:pt x="593" y="1217"/>
                    <a:pt x="593" y="1217"/>
                  </a:cubicBezTo>
                  <a:cubicBezTo>
                    <a:pt x="929" y="1217"/>
                    <a:pt x="1201" y="944"/>
                    <a:pt x="1201" y="608"/>
                  </a:cubicBezTo>
                  <a:cubicBezTo>
                    <a:pt x="1201" y="272"/>
                    <a:pt x="929" y="0"/>
                    <a:pt x="593" y="0"/>
                  </a:cubicBezTo>
                  <a:cubicBezTo>
                    <a:pt x="592" y="0"/>
                    <a:pt x="592" y="0"/>
                    <a:pt x="592" y="0"/>
                  </a:cubicBezTo>
                  <a:cubicBezTo>
                    <a:pt x="592" y="14"/>
                    <a:pt x="592" y="14"/>
                    <a:pt x="592" y="14"/>
                  </a:cubicBezTo>
                  <a:close/>
                </a:path>
              </a:pathLst>
            </a:custGeom>
            <a:solidFill>
              <a:srgbClr val="FFFFFF">
                <a:alpha val="39000"/>
              </a:srgbClr>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13"/>
            <p:cNvSpPr>
              <a:spLocks/>
            </p:cNvSpPr>
            <p:nvPr/>
          </p:nvSpPr>
          <p:spPr bwMode="auto">
            <a:xfrm>
              <a:off x="6102520" y="3472581"/>
              <a:ext cx="516442" cy="515542"/>
            </a:xfrm>
            <a:custGeom>
              <a:avLst/>
              <a:gdLst>
                <a:gd name="T0" fmla="*/ 580 w 580"/>
                <a:gd name="T1" fmla="*/ 0 h 579"/>
                <a:gd name="T2" fmla="*/ 1 w 580"/>
                <a:gd name="T3" fmla="*/ 579 h 579"/>
                <a:gd name="T4" fmla="*/ 0 w 580"/>
                <a:gd name="T5" fmla="*/ 579 h 579"/>
                <a:gd name="T6" fmla="*/ 0 w 580"/>
                <a:gd name="T7" fmla="*/ 0 h 579"/>
                <a:gd name="T8" fmla="*/ 580 w 580"/>
                <a:gd name="T9" fmla="*/ 0 h 579"/>
              </a:gdLst>
              <a:ahLst/>
              <a:cxnLst>
                <a:cxn ang="0">
                  <a:pos x="T0" y="T1"/>
                </a:cxn>
                <a:cxn ang="0">
                  <a:pos x="T2" y="T3"/>
                </a:cxn>
                <a:cxn ang="0">
                  <a:pos x="T4" y="T5"/>
                </a:cxn>
                <a:cxn ang="0">
                  <a:pos x="T6" y="T7"/>
                </a:cxn>
                <a:cxn ang="0">
                  <a:pos x="T8" y="T9"/>
                </a:cxn>
              </a:cxnLst>
              <a:rect l="0" t="0" r="r" b="b"/>
              <a:pathLst>
                <a:path w="580" h="579">
                  <a:moveTo>
                    <a:pt x="580" y="0"/>
                  </a:moveTo>
                  <a:cubicBezTo>
                    <a:pt x="580" y="321"/>
                    <a:pt x="321" y="579"/>
                    <a:pt x="1" y="579"/>
                  </a:cubicBezTo>
                  <a:cubicBezTo>
                    <a:pt x="0" y="579"/>
                    <a:pt x="0" y="579"/>
                    <a:pt x="0" y="579"/>
                  </a:cubicBezTo>
                  <a:cubicBezTo>
                    <a:pt x="0" y="0"/>
                    <a:pt x="0" y="0"/>
                    <a:pt x="0" y="0"/>
                  </a:cubicBezTo>
                  <a:lnTo>
                    <a:pt x="580" y="0"/>
                  </a:lnTo>
                  <a:close/>
                </a:path>
              </a:pathLst>
            </a:custGeom>
            <a:solidFill>
              <a:srgbClr val="54D0CA"/>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4"/>
            <p:cNvSpPr>
              <a:spLocks/>
            </p:cNvSpPr>
            <p:nvPr/>
          </p:nvSpPr>
          <p:spPr bwMode="auto">
            <a:xfrm>
              <a:off x="5586078" y="2957040"/>
              <a:ext cx="516442" cy="515542"/>
            </a:xfrm>
            <a:custGeom>
              <a:avLst/>
              <a:gdLst>
                <a:gd name="T0" fmla="*/ 0 w 580"/>
                <a:gd name="T1" fmla="*/ 579 h 579"/>
                <a:gd name="T2" fmla="*/ 578 w 580"/>
                <a:gd name="T3" fmla="*/ 0 h 579"/>
                <a:gd name="T4" fmla="*/ 580 w 580"/>
                <a:gd name="T5" fmla="*/ 0 h 579"/>
                <a:gd name="T6" fmla="*/ 580 w 580"/>
                <a:gd name="T7" fmla="*/ 579 h 579"/>
                <a:gd name="T8" fmla="*/ 0 w 580"/>
                <a:gd name="T9" fmla="*/ 579 h 579"/>
              </a:gdLst>
              <a:ahLst/>
              <a:cxnLst>
                <a:cxn ang="0">
                  <a:pos x="T0" y="T1"/>
                </a:cxn>
                <a:cxn ang="0">
                  <a:pos x="T2" y="T3"/>
                </a:cxn>
                <a:cxn ang="0">
                  <a:pos x="T4" y="T5"/>
                </a:cxn>
                <a:cxn ang="0">
                  <a:pos x="T6" y="T7"/>
                </a:cxn>
                <a:cxn ang="0">
                  <a:pos x="T8" y="T9"/>
                </a:cxn>
              </a:cxnLst>
              <a:rect l="0" t="0" r="r" b="b"/>
              <a:pathLst>
                <a:path w="580" h="579">
                  <a:moveTo>
                    <a:pt x="0" y="579"/>
                  </a:moveTo>
                  <a:cubicBezTo>
                    <a:pt x="0" y="259"/>
                    <a:pt x="258" y="0"/>
                    <a:pt x="578" y="0"/>
                  </a:cubicBezTo>
                  <a:cubicBezTo>
                    <a:pt x="580" y="0"/>
                    <a:pt x="580" y="0"/>
                    <a:pt x="580" y="0"/>
                  </a:cubicBezTo>
                  <a:cubicBezTo>
                    <a:pt x="580" y="579"/>
                    <a:pt x="580" y="579"/>
                    <a:pt x="580" y="579"/>
                  </a:cubicBezTo>
                  <a:lnTo>
                    <a:pt x="0" y="579"/>
                  </a:lnTo>
                  <a:close/>
                </a:path>
              </a:pathLst>
            </a:custGeom>
            <a:solidFill>
              <a:srgbClr val="54D0CA"/>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5"/>
            <p:cNvSpPr>
              <a:spLocks/>
            </p:cNvSpPr>
            <p:nvPr/>
          </p:nvSpPr>
          <p:spPr bwMode="auto">
            <a:xfrm>
              <a:off x="5586078" y="3472581"/>
              <a:ext cx="516442" cy="515542"/>
            </a:xfrm>
            <a:custGeom>
              <a:avLst/>
              <a:gdLst>
                <a:gd name="T0" fmla="*/ 0 w 580"/>
                <a:gd name="T1" fmla="*/ 0 h 579"/>
                <a:gd name="T2" fmla="*/ 578 w 580"/>
                <a:gd name="T3" fmla="*/ 579 h 579"/>
                <a:gd name="T4" fmla="*/ 580 w 580"/>
                <a:gd name="T5" fmla="*/ 579 h 579"/>
                <a:gd name="T6" fmla="*/ 580 w 580"/>
                <a:gd name="T7" fmla="*/ 0 h 579"/>
                <a:gd name="T8" fmla="*/ 0 w 580"/>
                <a:gd name="T9" fmla="*/ 0 h 579"/>
              </a:gdLst>
              <a:ahLst/>
              <a:cxnLst>
                <a:cxn ang="0">
                  <a:pos x="T0" y="T1"/>
                </a:cxn>
                <a:cxn ang="0">
                  <a:pos x="T2" y="T3"/>
                </a:cxn>
                <a:cxn ang="0">
                  <a:pos x="T4" y="T5"/>
                </a:cxn>
                <a:cxn ang="0">
                  <a:pos x="T6" y="T7"/>
                </a:cxn>
                <a:cxn ang="0">
                  <a:pos x="T8" y="T9"/>
                </a:cxn>
              </a:cxnLst>
              <a:rect l="0" t="0" r="r" b="b"/>
              <a:pathLst>
                <a:path w="580" h="579">
                  <a:moveTo>
                    <a:pt x="0" y="0"/>
                  </a:moveTo>
                  <a:cubicBezTo>
                    <a:pt x="0" y="321"/>
                    <a:pt x="258" y="579"/>
                    <a:pt x="578" y="579"/>
                  </a:cubicBezTo>
                  <a:cubicBezTo>
                    <a:pt x="580" y="579"/>
                    <a:pt x="580" y="579"/>
                    <a:pt x="580" y="579"/>
                  </a:cubicBezTo>
                  <a:cubicBezTo>
                    <a:pt x="580" y="0"/>
                    <a:pt x="580" y="0"/>
                    <a:pt x="580" y="0"/>
                  </a:cubicBezTo>
                  <a:lnTo>
                    <a:pt x="0" y="0"/>
                  </a:lnTo>
                  <a:close/>
                </a:path>
              </a:pathLst>
            </a:custGeom>
            <a:solidFill>
              <a:srgbClr val="2A9995"/>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Freeform 12"/>
            <p:cNvSpPr>
              <a:spLocks/>
            </p:cNvSpPr>
            <p:nvPr/>
          </p:nvSpPr>
          <p:spPr bwMode="auto">
            <a:xfrm>
              <a:off x="6102520" y="2957040"/>
              <a:ext cx="516442" cy="515542"/>
            </a:xfrm>
            <a:custGeom>
              <a:avLst/>
              <a:gdLst>
                <a:gd name="T0" fmla="*/ 580 w 580"/>
                <a:gd name="T1" fmla="*/ 579 h 579"/>
                <a:gd name="T2" fmla="*/ 1 w 580"/>
                <a:gd name="T3" fmla="*/ 0 h 579"/>
                <a:gd name="T4" fmla="*/ 0 w 580"/>
                <a:gd name="T5" fmla="*/ 0 h 579"/>
                <a:gd name="T6" fmla="*/ 0 w 580"/>
                <a:gd name="T7" fmla="*/ 579 h 579"/>
                <a:gd name="T8" fmla="*/ 580 w 580"/>
                <a:gd name="T9" fmla="*/ 579 h 579"/>
              </a:gdLst>
              <a:ahLst/>
              <a:cxnLst>
                <a:cxn ang="0">
                  <a:pos x="T0" y="T1"/>
                </a:cxn>
                <a:cxn ang="0">
                  <a:pos x="T2" y="T3"/>
                </a:cxn>
                <a:cxn ang="0">
                  <a:pos x="T4" y="T5"/>
                </a:cxn>
                <a:cxn ang="0">
                  <a:pos x="T6" y="T7"/>
                </a:cxn>
                <a:cxn ang="0">
                  <a:pos x="T8" y="T9"/>
                </a:cxn>
              </a:cxnLst>
              <a:rect l="0" t="0" r="r" b="b"/>
              <a:pathLst>
                <a:path w="580" h="579">
                  <a:moveTo>
                    <a:pt x="580" y="579"/>
                  </a:moveTo>
                  <a:cubicBezTo>
                    <a:pt x="580" y="259"/>
                    <a:pt x="321" y="0"/>
                    <a:pt x="1" y="0"/>
                  </a:cubicBezTo>
                  <a:cubicBezTo>
                    <a:pt x="0" y="0"/>
                    <a:pt x="0" y="0"/>
                    <a:pt x="0" y="0"/>
                  </a:cubicBezTo>
                  <a:cubicBezTo>
                    <a:pt x="0" y="579"/>
                    <a:pt x="0" y="579"/>
                    <a:pt x="0" y="579"/>
                  </a:cubicBezTo>
                  <a:lnTo>
                    <a:pt x="580" y="579"/>
                  </a:lnTo>
                  <a:close/>
                </a:path>
              </a:pathLst>
            </a:custGeom>
            <a:solidFill>
              <a:srgbClr val="2A9995"/>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Oval 16"/>
            <p:cNvSpPr>
              <a:spLocks noChangeArrowheads="1"/>
            </p:cNvSpPr>
            <p:nvPr/>
          </p:nvSpPr>
          <p:spPr bwMode="auto">
            <a:xfrm>
              <a:off x="5851496" y="3223358"/>
              <a:ext cx="506545" cy="507444"/>
            </a:xfrm>
            <a:prstGeom prst="ellipse">
              <a:avLst/>
            </a:pr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45" name="Group 55"/>
            <p:cNvGrpSpPr/>
            <p:nvPr/>
          </p:nvGrpSpPr>
          <p:grpSpPr>
            <a:xfrm>
              <a:off x="5935335" y="3314230"/>
              <a:ext cx="324083" cy="306807"/>
              <a:chOff x="2835275" y="3127375"/>
              <a:chExt cx="744538" cy="704850"/>
            </a:xfrm>
            <a:solidFill>
              <a:srgbClr val="2A9995"/>
            </a:solidFill>
          </p:grpSpPr>
          <p:sp>
            <p:nvSpPr>
              <p:cNvPr id="46"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60"/>
              <p:cNvSpPr>
                <a:spLocks noEditPoints="1"/>
              </p:cNvSpPr>
              <p:nvPr/>
            </p:nvSpPr>
            <p:spPr bwMode="auto">
              <a:xfrm>
                <a:off x="3352800" y="3486150"/>
                <a:ext cx="200025" cy="2017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62"/>
              <p:cNvSpPr>
                <a:spLocks/>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3" name="组合 52"/>
          <p:cNvGrpSpPr/>
          <p:nvPr/>
        </p:nvGrpSpPr>
        <p:grpSpPr>
          <a:xfrm>
            <a:off x="447675" y="367239"/>
            <a:ext cx="513548" cy="575736"/>
            <a:chOff x="447675" y="367239"/>
            <a:chExt cx="513548" cy="575736"/>
          </a:xfrm>
        </p:grpSpPr>
        <p:sp>
          <p:nvSpPr>
            <p:cNvPr id="54" name="等腰三角形 53"/>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F8E1942C-371D-6147-9AEB-736225786A61}"/>
              </a:ext>
            </a:extLst>
          </p:cNvPr>
          <p:cNvGrpSpPr/>
          <p:nvPr/>
        </p:nvGrpSpPr>
        <p:grpSpPr>
          <a:xfrm>
            <a:off x="1123044" y="189495"/>
            <a:ext cx="3784653" cy="846856"/>
            <a:chOff x="2553195" y="2034844"/>
            <a:chExt cx="3784653" cy="846856"/>
          </a:xfrm>
        </p:grpSpPr>
        <p:sp>
          <p:nvSpPr>
            <p:cNvPr id="59" name="Rectangle 1">
              <a:extLst>
                <a:ext uri="{FF2B5EF4-FFF2-40B4-BE49-F238E27FC236}">
                  <a16:creationId xmlns:a16="http://schemas.microsoft.com/office/drawing/2014/main" id="{114A7C1C-1752-1D42-B98B-7C6D27A60F90}"/>
                </a:ext>
              </a:extLst>
            </p:cNvPr>
            <p:cNvSpPr/>
            <p:nvPr/>
          </p:nvSpPr>
          <p:spPr>
            <a:xfrm>
              <a:off x="2553195" y="2115243"/>
              <a:ext cx="3784653" cy="759293"/>
            </a:xfrm>
            <a:prstGeom prst="rect">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60" name="Rectangle 3">
              <a:extLst>
                <a:ext uri="{FF2B5EF4-FFF2-40B4-BE49-F238E27FC236}">
                  <a16:creationId xmlns:a16="http://schemas.microsoft.com/office/drawing/2014/main" id="{00482439-AA46-4E4B-B709-2169C423E021}"/>
                </a:ext>
              </a:extLst>
            </p:cNvPr>
            <p:cNvSpPr txBox="1">
              <a:spLocks noChangeArrowheads="1"/>
            </p:cNvSpPr>
            <p:nvPr/>
          </p:nvSpPr>
          <p:spPr bwMode="auto">
            <a:xfrm>
              <a:off x="2736821" y="2034844"/>
              <a:ext cx="774482" cy="77162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a:r>
                <a:rPr lang="en-US" altLang="ko-KR" dirty="0">
                  <a:solidFill>
                    <a:prstClr val="white"/>
                  </a:solidFill>
                  <a:effectLst/>
                  <a:latin typeface="Calibri" panose="020F0502020204030204" pitchFamily="34" charset="0"/>
                </a:rPr>
                <a:t>0</a:t>
              </a:r>
              <a:r>
                <a:rPr lang="en-US" altLang="zh-CN" dirty="0">
                  <a:solidFill>
                    <a:prstClr val="white"/>
                  </a:solidFill>
                  <a:effectLst/>
                  <a:latin typeface="Calibri" panose="020F0502020204030204" pitchFamily="34" charset="0"/>
                </a:rPr>
                <a:t>2</a:t>
              </a:r>
              <a:endParaRPr lang="en-US" altLang="ko-KR" dirty="0">
                <a:solidFill>
                  <a:prstClr val="white"/>
                </a:solidFill>
                <a:effectLst/>
                <a:latin typeface="Calibri" panose="020F0502020204030204" pitchFamily="34" charset="0"/>
              </a:endParaRPr>
            </a:p>
          </p:txBody>
        </p:sp>
        <p:sp>
          <p:nvSpPr>
            <p:cNvPr id="61" name="Rectangle 3">
              <a:extLst>
                <a:ext uri="{FF2B5EF4-FFF2-40B4-BE49-F238E27FC236}">
                  <a16:creationId xmlns:a16="http://schemas.microsoft.com/office/drawing/2014/main" id="{38C64349-CAFC-944E-9A4B-89EA8F0C1F76}"/>
                </a:ext>
              </a:extLst>
            </p:cNvPr>
            <p:cNvSpPr txBox="1">
              <a:spLocks noChangeArrowheads="1"/>
            </p:cNvSpPr>
            <p:nvPr/>
          </p:nvSpPr>
          <p:spPr bwMode="auto">
            <a:xfrm>
              <a:off x="2852476" y="2294743"/>
              <a:ext cx="2475673" cy="586957"/>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r"/>
              <a:r>
                <a:rPr lang="zh-CN" altLang="en-US" sz="16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构建工具分析对比</a:t>
              </a:r>
              <a:endParaRPr lang="zh-CN" altLang="en-US" sz="105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a:p>
              <a:pPr algn="r"/>
              <a:endParaRPr lang="en-US" altLang="ko-KR" sz="1600" b="0" dirty="0">
                <a:solidFill>
                  <a:prstClr val="white"/>
                </a:solidFill>
                <a:effectLst/>
                <a:latin typeface="Calibri" panose="020F0502020204030204" pitchFamily="34" charset="0"/>
              </a:endParaRPr>
            </a:p>
          </p:txBody>
        </p:sp>
      </p:grpSp>
    </p:spTree>
    <p:extLst>
      <p:ext uri="{BB962C8B-B14F-4D97-AF65-F5344CB8AC3E}">
        <p14:creationId xmlns:p14="http://schemas.microsoft.com/office/powerpoint/2010/main" val="32169972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1000"/>
                                </p:stCondLst>
                                <p:childTnLst>
                                  <p:par>
                                    <p:cTn id="15" presetID="2" presetClass="entr" presetSubtype="8" fill="hold" nodeType="afterEffect" p14:presetBounceEnd="54000">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14:bounceEnd="54000">
                                          <p:cBhvr additive="base">
                                            <p:cTn id="17" dur="1000" fill="hold"/>
                                            <p:tgtEl>
                                              <p:spTgt spid="3"/>
                                            </p:tgtEl>
                                            <p:attrNameLst>
                                              <p:attrName>ppt_x</p:attrName>
                                            </p:attrNameLst>
                                          </p:cBhvr>
                                          <p:tavLst>
                                            <p:tav tm="0">
                                              <p:val>
                                                <p:strVal val="0-#ppt_w/2"/>
                                              </p:val>
                                            </p:tav>
                                            <p:tav tm="100000">
                                              <p:val>
                                                <p:strVal val="#ppt_x"/>
                                              </p:val>
                                            </p:tav>
                                          </p:tavLst>
                                        </p:anim>
                                        <p:anim calcmode="lin" valueType="num" p14:bounceEnd="54000">
                                          <p:cBhvr additive="base">
                                            <p:cTn id="18" dur="10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par>
                              <p:cTn id="23" fill="hold">
                                <p:stCondLst>
                                  <p:cond delay="2500"/>
                                </p:stCondLst>
                                <p:childTnLst>
                                  <p:par>
                                    <p:cTn id="24" presetID="2" presetClass="entr" presetSubtype="8" fill="hold" nodeType="afterEffect" p14:presetBounceEnd="54000">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14:bounceEnd="54000">
                                          <p:cBhvr additive="base">
                                            <p:cTn id="26" dur="1000" fill="hold"/>
                                            <p:tgtEl>
                                              <p:spTgt spid="4"/>
                                            </p:tgtEl>
                                            <p:attrNameLst>
                                              <p:attrName>ppt_x</p:attrName>
                                            </p:attrNameLst>
                                          </p:cBhvr>
                                          <p:tavLst>
                                            <p:tav tm="0">
                                              <p:val>
                                                <p:strVal val="0-#ppt_w/2"/>
                                              </p:val>
                                            </p:tav>
                                            <p:tav tm="100000">
                                              <p:val>
                                                <p:strVal val="#ppt_x"/>
                                              </p:val>
                                            </p:tav>
                                          </p:tavLst>
                                        </p:anim>
                                        <p:anim calcmode="lin" valueType="num" p14:bounceEnd="54000">
                                          <p:cBhvr additive="base">
                                            <p:cTn id="27" dur="10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4000"/>
                                </p:stCondLst>
                                <p:childTnLst>
                                  <p:par>
                                    <p:cTn id="33" presetID="2" presetClass="entr" presetSubtype="2" fill="hold" nodeType="afterEffect" p14:presetBounceEnd="54000">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14:bounceEnd="54000">
                                          <p:cBhvr additive="base">
                                            <p:cTn id="35" dur="1000" fill="hold"/>
                                            <p:tgtEl>
                                              <p:spTgt spid="5"/>
                                            </p:tgtEl>
                                            <p:attrNameLst>
                                              <p:attrName>ppt_x</p:attrName>
                                            </p:attrNameLst>
                                          </p:cBhvr>
                                          <p:tavLst>
                                            <p:tav tm="0">
                                              <p:val>
                                                <p:strVal val="1+#ppt_w/2"/>
                                              </p:val>
                                            </p:tav>
                                            <p:tav tm="100000">
                                              <p:val>
                                                <p:strVal val="#ppt_x"/>
                                              </p:val>
                                            </p:tav>
                                          </p:tavLst>
                                        </p:anim>
                                        <p:anim calcmode="lin" valueType="num" p14:bounceEnd="54000">
                                          <p:cBhvr additive="base">
                                            <p:cTn id="36" dur="100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22"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par>
                              <p:cTn id="41" fill="hold">
                                <p:stCondLst>
                                  <p:cond delay="5500"/>
                                </p:stCondLst>
                                <p:childTnLst>
                                  <p:par>
                                    <p:cTn id="42" presetID="2" presetClass="entr" presetSubtype="2" fill="hold" nodeType="afterEffect" p14:presetBounceEnd="54000">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14:bounceEnd="54000">
                                          <p:cBhvr additive="base">
                                            <p:cTn id="44" dur="1000" fill="hold"/>
                                            <p:tgtEl>
                                              <p:spTgt spid="6"/>
                                            </p:tgtEl>
                                            <p:attrNameLst>
                                              <p:attrName>ppt_x</p:attrName>
                                            </p:attrNameLst>
                                          </p:cBhvr>
                                          <p:tavLst>
                                            <p:tav tm="0">
                                              <p:val>
                                                <p:strVal val="1+#ppt_w/2"/>
                                              </p:val>
                                            </p:tav>
                                            <p:tav tm="100000">
                                              <p:val>
                                                <p:strVal val="#ppt_x"/>
                                              </p:val>
                                            </p:tav>
                                          </p:tavLst>
                                        </p:anim>
                                        <p:anim calcmode="lin" valueType="num" p14:bounceEnd="54000">
                                          <p:cBhvr additive="base">
                                            <p:cTn id="45" dur="1000" fill="hold"/>
                                            <p:tgtEl>
                                              <p:spTgt spid="6"/>
                                            </p:tgtEl>
                                            <p:attrNameLst>
                                              <p:attrName>ppt_y</p:attrName>
                                            </p:attrNameLst>
                                          </p:cBhvr>
                                          <p:tavLst>
                                            <p:tav tm="0">
                                              <p:val>
                                                <p:strVal val="#ppt_y"/>
                                              </p:val>
                                            </p:tav>
                                            <p:tav tm="100000">
                                              <p:val>
                                                <p:strVal val="#ppt_y"/>
                                              </p:val>
                                            </p:tav>
                                          </p:tavLst>
                                        </p:anim>
                                      </p:childTnLst>
                                    </p:cTn>
                                  </p:par>
                                </p:childTnLst>
                              </p:cTn>
                            </p:par>
                            <p:par>
                              <p:cTn id="46" fill="hold">
                                <p:stCondLst>
                                  <p:cond delay="6500"/>
                                </p:stCondLst>
                                <p:childTnLst>
                                  <p:par>
                                    <p:cTn id="47" presetID="17" presetClass="entr" presetSubtype="8"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p:cTn id="49" dur="500" fill="hold"/>
                                            <p:tgtEl>
                                              <p:spTgt spid="58"/>
                                            </p:tgtEl>
                                            <p:attrNameLst>
                                              <p:attrName>ppt_x</p:attrName>
                                            </p:attrNameLst>
                                          </p:cBhvr>
                                          <p:tavLst>
                                            <p:tav tm="0">
                                              <p:val>
                                                <p:strVal val="#ppt_x-#ppt_w/2"/>
                                              </p:val>
                                            </p:tav>
                                            <p:tav tm="100000">
                                              <p:val>
                                                <p:strVal val="#ppt_x"/>
                                              </p:val>
                                            </p:tav>
                                          </p:tavLst>
                                        </p:anim>
                                        <p:anim calcmode="lin" valueType="num">
                                          <p:cBhvr>
                                            <p:cTn id="50" dur="500" fill="hold"/>
                                            <p:tgtEl>
                                              <p:spTgt spid="58"/>
                                            </p:tgtEl>
                                            <p:attrNameLst>
                                              <p:attrName>ppt_y</p:attrName>
                                            </p:attrNameLst>
                                          </p:cBhvr>
                                          <p:tavLst>
                                            <p:tav tm="0">
                                              <p:val>
                                                <p:strVal val="#ppt_y"/>
                                              </p:val>
                                            </p:tav>
                                            <p:tav tm="100000">
                                              <p:val>
                                                <p:strVal val="#ppt_y"/>
                                              </p:val>
                                            </p:tav>
                                          </p:tavLst>
                                        </p:anim>
                                        <p:anim calcmode="lin" valueType="num">
                                          <p:cBhvr>
                                            <p:cTn id="51" dur="500" fill="hold"/>
                                            <p:tgtEl>
                                              <p:spTgt spid="58"/>
                                            </p:tgtEl>
                                            <p:attrNameLst>
                                              <p:attrName>ppt_w</p:attrName>
                                            </p:attrNameLst>
                                          </p:cBhvr>
                                          <p:tavLst>
                                            <p:tav tm="0">
                                              <p:val>
                                                <p:fltVal val="0"/>
                                              </p:val>
                                            </p:tav>
                                            <p:tav tm="100000">
                                              <p:val>
                                                <p:strVal val="#ppt_w"/>
                                              </p:val>
                                            </p:tav>
                                          </p:tavLst>
                                        </p:anim>
                                        <p:anim calcmode="lin" valueType="num">
                                          <p:cBhvr>
                                            <p:cTn id="52" dur="500" fill="hold"/>
                                            <p:tgtEl>
                                              <p:spTgt spid="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0-#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par>
                              <p:cTn id="23" fill="hold">
                                <p:stCondLst>
                                  <p:cond delay="2500"/>
                                </p:stCondLst>
                                <p:childTnLst>
                                  <p:par>
                                    <p:cTn id="24" presetID="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0-#ppt_w/2"/>
                                              </p:val>
                                            </p:tav>
                                            <p:tav tm="100000">
                                              <p:val>
                                                <p:strVal val="#ppt_x"/>
                                              </p:val>
                                            </p:tav>
                                          </p:tavLst>
                                        </p:anim>
                                        <p:anim calcmode="lin" valueType="num">
                                          <p:cBhvr additive="base">
                                            <p:cTn id="27" dur="10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4000"/>
                                </p:stCondLst>
                                <p:childTnLst>
                                  <p:par>
                                    <p:cTn id="33" presetID="2" presetClass="entr" presetSubtype="2"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1+#ppt_w/2"/>
                                              </p:val>
                                            </p:tav>
                                            <p:tav tm="100000">
                                              <p:val>
                                                <p:strVal val="#ppt_x"/>
                                              </p:val>
                                            </p:tav>
                                          </p:tavLst>
                                        </p:anim>
                                        <p:anim calcmode="lin" valueType="num">
                                          <p:cBhvr additive="base">
                                            <p:cTn id="36" dur="100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22"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par>
                              <p:cTn id="41" fill="hold">
                                <p:stCondLst>
                                  <p:cond delay="5500"/>
                                </p:stCondLst>
                                <p:childTnLst>
                                  <p:par>
                                    <p:cTn id="42" presetID="2" presetClass="entr" presetSubtype="2"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1000" fill="hold"/>
                                            <p:tgtEl>
                                              <p:spTgt spid="6"/>
                                            </p:tgtEl>
                                            <p:attrNameLst>
                                              <p:attrName>ppt_x</p:attrName>
                                            </p:attrNameLst>
                                          </p:cBhvr>
                                          <p:tavLst>
                                            <p:tav tm="0">
                                              <p:val>
                                                <p:strVal val="1+#ppt_w/2"/>
                                              </p:val>
                                            </p:tav>
                                            <p:tav tm="100000">
                                              <p:val>
                                                <p:strVal val="#ppt_x"/>
                                              </p:val>
                                            </p:tav>
                                          </p:tavLst>
                                        </p:anim>
                                        <p:anim calcmode="lin" valueType="num">
                                          <p:cBhvr additive="base">
                                            <p:cTn id="45" dur="1000" fill="hold"/>
                                            <p:tgtEl>
                                              <p:spTgt spid="6"/>
                                            </p:tgtEl>
                                            <p:attrNameLst>
                                              <p:attrName>ppt_y</p:attrName>
                                            </p:attrNameLst>
                                          </p:cBhvr>
                                          <p:tavLst>
                                            <p:tav tm="0">
                                              <p:val>
                                                <p:strVal val="#ppt_y"/>
                                              </p:val>
                                            </p:tav>
                                            <p:tav tm="100000">
                                              <p:val>
                                                <p:strVal val="#ppt_y"/>
                                              </p:val>
                                            </p:tav>
                                          </p:tavLst>
                                        </p:anim>
                                      </p:childTnLst>
                                    </p:cTn>
                                  </p:par>
                                </p:childTnLst>
                              </p:cTn>
                            </p:par>
                            <p:par>
                              <p:cTn id="46" fill="hold">
                                <p:stCondLst>
                                  <p:cond delay="6500"/>
                                </p:stCondLst>
                                <p:childTnLst>
                                  <p:par>
                                    <p:cTn id="47" presetID="17" presetClass="entr" presetSubtype="8"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p:cTn id="49" dur="500" fill="hold"/>
                                            <p:tgtEl>
                                              <p:spTgt spid="58"/>
                                            </p:tgtEl>
                                            <p:attrNameLst>
                                              <p:attrName>ppt_x</p:attrName>
                                            </p:attrNameLst>
                                          </p:cBhvr>
                                          <p:tavLst>
                                            <p:tav tm="0">
                                              <p:val>
                                                <p:strVal val="#ppt_x-#ppt_w/2"/>
                                              </p:val>
                                            </p:tav>
                                            <p:tav tm="100000">
                                              <p:val>
                                                <p:strVal val="#ppt_x"/>
                                              </p:val>
                                            </p:tav>
                                          </p:tavLst>
                                        </p:anim>
                                        <p:anim calcmode="lin" valueType="num">
                                          <p:cBhvr>
                                            <p:cTn id="50" dur="500" fill="hold"/>
                                            <p:tgtEl>
                                              <p:spTgt spid="58"/>
                                            </p:tgtEl>
                                            <p:attrNameLst>
                                              <p:attrName>ppt_y</p:attrName>
                                            </p:attrNameLst>
                                          </p:cBhvr>
                                          <p:tavLst>
                                            <p:tav tm="0">
                                              <p:val>
                                                <p:strVal val="#ppt_y"/>
                                              </p:val>
                                            </p:tav>
                                            <p:tav tm="100000">
                                              <p:val>
                                                <p:strVal val="#ppt_y"/>
                                              </p:val>
                                            </p:tav>
                                          </p:tavLst>
                                        </p:anim>
                                        <p:anim calcmode="lin" valueType="num">
                                          <p:cBhvr>
                                            <p:cTn id="51" dur="500" fill="hold"/>
                                            <p:tgtEl>
                                              <p:spTgt spid="58"/>
                                            </p:tgtEl>
                                            <p:attrNameLst>
                                              <p:attrName>ppt_w</p:attrName>
                                            </p:attrNameLst>
                                          </p:cBhvr>
                                          <p:tavLst>
                                            <p:tav tm="0">
                                              <p:val>
                                                <p:fltVal val="0"/>
                                              </p:val>
                                            </p:tav>
                                            <p:tav tm="100000">
                                              <p:val>
                                                <p:strVal val="#ppt_w"/>
                                              </p:val>
                                            </p:tav>
                                          </p:tavLst>
                                        </p:anim>
                                        <p:anim calcmode="lin" valueType="num">
                                          <p:cBhvr>
                                            <p:cTn id="52" dur="500" fill="hold"/>
                                            <p:tgtEl>
                                              <p:spTgt spid="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F93A72-2300-4C4F-A1C5-4502C18AB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329113" cy="6858000"/>
          </a:xfrm>
          <a:prstGeom prst="rect">
            <a:avLst/>
          </a:prstGeom>
        </p:spPr>
      </p:pic>
      <p:pic>
        <p:nvPicPr>
          <p:cNvPr id="5" name="图片 4">
            <a:extLst>
              <a:ext uri="{FF2B5EF4-FFF2-40B4-BE49-F238E27FC236}">
                <a16:creationId xmlns:a16="http://schemas.microsoft.com/office/drawing/2014/main" id="{EE9F669D-D57F-674E-9678-8565804D9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0"/>
            <a:ext cx="7620000" cy="6858000"/>
          </a:xfrm>
          <a:prstGeom prst="rect">
            <a:avLst/>
          </a:prstGeom>
        </p:spPr>
      </p:pic>
    </p:spTree>
    <p:extLst>
      <p:ext uri="{BB962C8B-B14F-4D97-AF65-F5344CB8AC3E}">
        <p14:creationId xmlns:p14="http://schemas.microsoft.com/office/powerpoint/2010/main" val="371565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
          <p:cNvSpPr txBox="1">
            <a:spLocks noChangeArrowheads="1"/>
          </p:cNvSpPr>
          <p:nvPr/>
        </p:nvSpPr>
        <p:spPr bwMode="auto">
          <a:xfrm>
            <a:off x="6342608" y="2811015"/>
            <a:ext cx="2814638" cy="586957"/>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a:r>
              <a:rPr lang="en-US" altLang="zh-CN" sz="3200" dirty="0">
                <a:solidFill>
                  <a:prstClr val="white"/>
                </a:solidFill>
                <a:effectLst/>
                <a:latin typeface="Calibri" panose="020F0502020204030204" pitchFamily="34" charset="0"/>
              </a:rPr>
              <a:t>webpack</a:t>
            </a:r>
            <a:endParaRPr lang="zh-CN" altLang="en-US" sz="3200" dirty="0">
              <a:solidFill>
                <a:prstClr val="white"/>
              </a:solidFill>
              <a:effectLst/>
              <a:latin typeface="Calibri" panose="020F0502020204030204" pitchFamily="34" charset="0"/>
            </a:endParaRPr>
          </a:p>
        </p:txBody>
      </p:sp>
      <p:cxnSp>
        <p:nvCxnSpPr>
          <p:cNvPr id="56" name="Straight Connector 4"/>
          <p:cNvCxnSpPr>
            <a:cxnSpLocks/>
          </p:cNvCxnSpPr>
          <p:nvPr/>
        </p:nvCxnSpPr>
        <p:spPr>
          <a:xfrm>
            <a:off x="6255842" y="3397972"/>
            <a:ext cx="3265528"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3"/>
          <p:cNvSpPr txBox="1">
            <a:spLocks noChangeArrowheads="1"/>
          </p:cNvSpPr>
          <p:nvPr/>
        </p:nvSpPr>
        <p:spPr bwMode="auto">
          <a:xfrm>
            <a:off x="6293383" y="3541116"/>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a:t>
            </a:r>
            <a:r>
              <a:rPr lang="en-US" altLang="zh-CN" sz="1400" b="0" dirty="0">
                <a:solidFill>
                  <a:prstClr val="white">
                    <a:lumMod val="95000"/>
                  </a:prstClr>
                </a:solidFill>
                <a:effectLst/>
                <a:latin typeface="Calibri" panose="020F0502020204030204" pitchFamily="34" charset="0"/>
              </a:rPr>
              <a:t>3</a:t>
            </a:r>
            <a:r>
              <a:rPr lang="en-US" altLang="ko-KR" sz="1400" b="0" dirty="0">
                <a:solidFill>
                  <a:prstClr val="white">
                    <a:lumMod val="95000"/>
                  </a:prstClr>
                </a:solidFill>
                <a:effectLst/>
                <a:latin typeface="Calibri" panose="020F0502020204030204" pitchFamily="34" charset="0"/>
              </a:rPr>
              <a:t>-1. </a:t>
            </a:r>
            <a:r>
              <a:rPr lang="en-US" altLang="zh-CN" sz="1400" b="0" dirty="0">
                <a:solidFill>
                  <a:prstClr val="white">
                    <a:lumMod val="95000"/>
                  </a:prstClr>
                </a:solidFill>
                <a:effectLst/>
                <a:latin typeface="Calibri" panose="020F0502020204030204" pitchFamily="34" charset="0"/>
              </a:rPr>
              <a:t>webpack</a:t>
            </a:r>
            <a:r>
              <a:rPr lang="zh-CN" altLang="en-US" sz="1400" b="0" dirty="0">
                <a:solidFill>
                  <a:prstClr val="white">
                    <a:lumMod val="95000"/>
                  </a:prstClr>
                </a:solidFill>
                <a:effectLst/>
                <a:latin typeface="Calibri" panose="020F0502020204030204" pitchFamily="34" charset="0"/>
              </a:rPr>
              <a:t>基础配置</a:t>
            </a:r>
            <a:endParaRPr lang="en-US" altLang="ko-KR" sz="1400" b="0" dirty="0">
              <a:solidFill>
                <a:prstClr val="white">
                  <a:lumMod val="95000"/>
                </a:prstClr>
              </a:solidFill>
              <a:effectLst/>
              <a:latin typeface="Calibri" panose="020F0502020204030204" pitchFamily="34" charset="0"/>
            </a:endParaRPr>
          </a:p>
        </p:txBody>
      </p:sp>
      <p:sp>
        <p:nvSpPr>
          <p:cNvPr id="60" name="Rectangle 3"/>
          <p:cNvSpPr txBox="1">
            <a:spLocks noChangeArrowheads="1"/>
          </p:cNvSpPr>
          <p:nvPr/>
        </p:nvSpPr>
        <p:spPr bwMode="auto">
          <a:xfrm>
            <a:off x="6255842" y="3839874"/>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a:t>
            </a:r>
            <a:r>
              <a:rPr lang="en-US" altLang="zh-CN" sz="1400" b="0" dirty="0">
                <a:solidFill>
                  <a:prstClr val="white">
                    <a:lumMod val="95000"/>
                  </a:prstClr>
                </a:solidFill>
                <a:effectLst/>
                <a:latin typeface="Calibri" panose="020F0502020204030204" pitchFamily="34" charset="0"/>
              </a:rPr>
              <a:t>3</a:t>
            </a:r>
            <a:r>
              <a:rPr lang="en-US" altLang="ko-KR" sz="1400" b="0" dirty="0">
                <a:solidFill>
                  <a:prstClr val="white">
                    <a:lumMod val="95000"/>
                  </a:prstClr>
                </a:solidFill>
                <a:effectLst/>
                <a:latin typeface="Calibri" panose="020F0502020204030204" pitchFamily="34" charset="0"/>
              </a:rPr>
              <a:t>-2. vue-cli2 </a:t>
            </a:r>
            <a:r>
              <a:rPr lang="zh-CN" altLang="en-US" sz="1400" b="0" dirty="0">
                <a:solidFill>
                  <a:prstClr val="white">
                    <a:lumMod val="95000"/>
                  </a:prstClr>
                </a:solidFill>
                <a:effectLst/>
                <a:latin typeface="Calibri" panose="020F0502020204030204" pitchFamily="34" charset="0"/>
              </a:rPr>
              <a:t>和</a:t>
            </a:r>
            <a:r>
              <a:rPr lang="en-US" altLang="zh-CN" sz="1400" b="0" dirty="0">
                <a:solidFill>
                  <a:prstClr val="white">
                    <a:lumMod val="95000"/>
                  </a:prstClr>
                </a:solidFill>
                <a:effectLst/>
                <a:latin typeface="Calibri" panose="020F0502020204030204" pitchFamily="34" charset="0"/>
              </a:rPr>
              <a:t>Vue-cli3</a:t>
            </a:r>
            <a:r>
              <a:rPr lang="zh-CN" altLang="en-US" sz="1400" b="0" dirty="0">
                <a:solidFill>
                  <a:prstClr val="white">
                    <a:lumMod val="95000"/>
                  </a:prstClr>
                </a:solidFill>
                <a:effectLst/>
                <a:latin typeface="Calibri" panose="020F0502020204030204" pitchFamily="34" charset="0"/>
              </a:rPr>
              <a:t>如何配置</a:t>
            </a:r>
            <a:r>
              <a:rPr lang="en-US" altLang="zh-CN" sz="1400" b="0" dirty="0">
                <a:solidFill>
                  <a:prstClr val="white">
                    <a:lumMod val="95000"/>
                  </a:prstClr>
                </a:solidFill>
                <a:effectLst/>
                <a:latin typeface="Calibri" panose="020F0502020204030204" pitchFamily="34" charset="0"/>
              </a:rPr>
              <a:t>webpack</a:t>
            </a:r>
            <a:endParaRPr lang="en-US" altLang="ko-KR" sz="1400" b="0" dirty="0">
              <a:solidFill>
                <a:prstClr val="white">
                  <a:lumMod val="95000"/>
                </a:prstClr>
              </a:solidFill>
              <a:effectLst/>
              <a:latin typeface="Calibri" panose="020F0502020204030204" pitchFamily="34" charset="0"/>
            </a:endParaRPr>
          </a:p>
        </p:txBody>
      </p:sp>
      <p:sp>
        <p:nvSpPr>
          <p:cNvPr id="61" name="Rectangle 3"/>
          <p:cNvSpPr txBox="1">
            <a:spLocks noChangeArrowheads="1"/>
          </p:cNvSpPr>
          <p:nvPr/>
        </p:nvSpPr>
        <p:spPr bwMode="auto">
          <a:xfrm>
            <a:off x="6255842" y="4176245"/>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a:t>
            </a:r>
            <a:r>
              <a:rPr lang="en-US" altLang="zh-CN" sz="1400" b="0" dirty="0">
                <a:solidFill>
                  <a:prstClr val="white">
                    <a:lumMod val="95000"/>
                  </a:prstClr>
                </a:solidFill>
                <a:effectLst/>
                <a:latin typeface="Calibri" panose="020F0502020204030204" pitchFamily="34" charset="0"/>
              </a:rPr>
              <a:t>3</a:t>
            </a:r>
            <a:r>
              <a:rPr lang="en-US" altLang="ko-KR" sz="1400" b="0" dirty="0">
                <a:solidFill>
                  <a:prstClr val="white">
                    <a:lumMod val="95000"/>
                  </a:prstClr>
                </a:solidFill>
                <a:effectLst/>
                <a:latin typeface="Calibri" panose="020F0502020204030204" pitchFamily="34" charset="0"/>
              </a:rPr>
              <a:t>-3. </a:t>
            </a:r>
            <a:r>
              <a:rPr lang="en-US" altLang="zh-CN" sz="1400" b="0" dirty="0">
                <a:solidFill>
                  <a:prstClr val="white">
                    <a:lumMod val="95000"/>
                  </a:prstClr>
                </a:solidFill>
                <a:effectLst/>
                <a:latin typeface="Calibri" panose="020F0502020204030204" pitchFamily="34" charset="0"/>
              </a:rPr>
              <a:t>webpack dev </a:t>
            </a:r>
            <a:r>
              <a:rPr lang="zh-CN" altLang="en-US" sz="1400" b="0" dirty="0">
                <a:solidFill>
                  <a:prstClr val="white">
                    <a:lumMod val="95000"/>
                  </a:prstClr>
                </a:solidFill>
                <a:effectLst/>
                <a:latin typeface="Calibri" panose="020F0502020204030204" pitchFamily="34" charset="0"/>
              </a:rPr>
              <a:t>如何做到自动编译和热更新</a:t>
            </a:r>
            <a:endParaRPr lang="en-US" altLang="ko-KR" sz="1400" b="0" dirty="0">
              <a:solidFill>
                <a:prstClr val="white">
                  <a:lumMod val="95000"/>
                </a:prstClr>
              </a:solidFill>
              <a:effectLst/>
              <a:latin typeface="Calibri" panose="020F0502020204030204" pitchFamily="34" charset="0"/>
            </a:endParaRPr>
          </a:p>
        </p:txBody>
      </p:sp>
      <p:grpSp>
        <p:nvGrpSpPr>
          <p:cNvPr id="64" name="Group 1"/>
          <p:cNvGrpSpPr/>
          <p:nvPr/>
        </p:nvGrpSpPr>
        <p:grpSpPr>
          <a:xfrm>
            <a:off x="-2982769" y="3616264"/>
            <a:ext cx="6950890" cy="7035260"/>
            <a:chOff x="4297681" y="2137013"/>
            <a:chExt cx="3596640" cy="3640296"/>
          </a:xfrm>
        </p:grpSpPr>
        <p:sp>
          <p:nvSpPr>
            <p:cNvPr id="65" name="Line 699"/>
            <p:cNvSpPr>
              <a:spLocks noChangeShapeType="1"/>
            </p:cNvSpPr>
            <p:nvPr/>
          </p:nvSpPr>
          <p:spPr bwMode="auto">
            <a:xfrm flipH="1" flipV="1">
              <a:off x="6010042" y="2137013"/>
              <a:ext cx="971473" cy="229223"/>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6"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7"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8" name="Line 702"/>
            <p:cNvSpPr>
              <a:spLocks noChangeShapeType="1"/>
            </p:cNvSpPr>
            <p:nvPr/>
          </p:nvSpPr>
          <p:spPr bwMode="auto">
            <a:xfrm>
              <a:off x="4440949" y="4633919"/>
              <a:ext cx="799556" cy="10205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9"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0" name="Line 704"/>
            <p:cNvSpPr>
              <a:spLocks noChangeShapeType="1"/>
            </p:cNvSpPr>
            <p:nvPr/>
          </p:nvSpPr>
          <p:spPr bwMode="auto">
            <a:xfrm flipH="1">
              <a:off x="5114925" y="2137013"/>
              <a:ext cx="895116" cy="2966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1" name="Freeform 705"/>
            <p:cNvSpPr>
              <a:spLocks/>
            </p:cNvSpPr>
            <p:nvPr/>
          </p:nvSpPr>
          <p:spPr bwMode="auto">
            <a:xfrm>
              <a:off x="5112461" y="2348476"/>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2"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3"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4"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5"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6" name="Line 710"/>
            <p:cNvSpPr>
              <a:spLocks noChangeShapeType="1"/>
            </p:cNvSpPr>
            <p:nvPr/>
          </p:nvSpPr>
          <p:spPr bwMode="auto">
            <a:xfrm>
              <a:off x="6010042" y="2137015"/>
              <a:ext cx="24560" cy="21148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7" name="Line 711"/>
            <p:cNvSpPr>
              <a:spLocks noChangeShapeType="1"/>
            </p:cNvSpPr>
            <p:nvPr/>
          </p:nvSpPr>
          <p:spPr bwMode="auto">
            <a:xfrm flipH="1">
              <a:off x="4368632" y="2434349"/>
              <a:ext cx="751816" cy="71507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8" name="Line 712"/>
            <p:cNvSpPr>
              <a:spLocks noChangeShapeType="1"/>
            </p:cNvSpPr>
            <p:nvPr/>
          </p:nvSpPr>
          <p:spPr bwMode="auto">
            <a:xfrm flipH="1" flipV="1">
              <a:off x="7681469" y="3816627"/>
              <a:ext cx="212851" cy="9687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9" name="Line 713"/>
            <p:cNvSpPr>
              <a:spLocks noChangeShapeType="1"/>
            </p:cNvSpPr>
            <p:nvPr/>
          </p:nvSpPr>
          <p:spPr bwMode="auto">
            <a:xfrm flipH="1" flipV="1">
              <a:off x="6981510" y="2366234"/>
              <a:ext cx="237017" cy="63173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0" name="Line 714"/>
            <p:cNvSpPr>
              <a:spLocks noChangeShapeType="1"/>
            </p:cNvSpPr>
            <p:nvPr/>
          </p:nvSpPr>
          <p:spPr bwMode="auto">
            <a:xfrm flipH="1" flipV="1">
              <a:off x="7214834" y="2997969"/>
              <a:ext cx="466634" cy="818657"/>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1" name="Line 715"/>
            <p:cNvSpPr>
              <a:spLocks noChangeShapeType="1"/>
            </p:cNvSpPr>
            <p:nvPr/>
          </p:nvSpPr>
          <p:spPr bwMode="auto">
            <a:xfrm flipH="1" flipV="1">
              <a:off x="7681469" y="3816627"/>
              <a:ext cx="20465" cy="110245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2"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3" name="Line 717"/>
            <p:cNvSpPr>
              <a:spLocks noChangeShapeType="1"/>
            </p:cNvSpPr>
            <p:nvPr/>
          </p:nvSpPr>
          <p:spPr bwMode="auto">
            <a:xfrm>
              <a:off x="4997636" y="4060859"/>
              <a:ext cx="966016" cy="68494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4" name="Line 718"/>
            <p:cNvSpPr>
              <a:spLocks noChangeShapeType="1"/>
            </p:cNvSpPr>
            <p:nvPr/>
          </p:nvSpPr>
          <p:spPr bwMode="auto">
            <a:xfrm>
              <a:off x="4368632" y="3149421"/>
              <a:ext cx="629002" cy="91143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5" name="Line 719"/>
            <p:cNvSpPr>
              <a:spLocks noChangeShapeType="1"/>
            </p:cNvSpPr>
            <p:nvPr/>
          </p:nvSpPr>
          <p:spPr bwMode="auto">
            <a:xfrm flipH="1">
              <a:off x="4368634" y="2944756"/>
              <a:ext cx="809106" cy="20466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6" name="Line 720"/>
            <p:cNvSpPr>
              <a:spLocks noChangeShapeType="1"/>
            </p:cNvSpPr>
            <p:nvPr/>
          </p:nvSpPr>
          <p:spPr bwMode="auto">
            <a:xfrm flipH="1">
              <a:off x="5177742" y="2348501"/>
              <a:ext cx="856862" cy="59625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7" name="Line 721"/>
            <p:cNvSpPr>
              <a:spLocks noChangeShapeType="1"/>
            </p:cNvSpPr>
            <p:nvPr/>
          </p:nvSpPr>
          <p:spPr bwMode="auto">
            <a:xfrm flipH="1" flipV="1">
              <a:off x="6034604" y="2348500"/>
              <a:ext cx="1180232" cy="649470"/>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8"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9"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0" name="Line 724"/>
            <p:cNvSpPr>
              <a:spLocks noChangeShapeType="1"/>
            </p:cNvSpPr>
            <p:nvPr/>
          </p:nvSpPr>
          <p:spPr bwMode="auto">
            <a:xfrm flipV="1">
              <a:off x="6413914" y="2997968"/>
              <a:ext cx="800921" cy="25651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1" name="Line 725"/>
            <p:cNvSpPr>
              <a:spLocks noChangeShapeType="1"/>
            </p:cNvSpPr>
            <p:nvPr/>
          </p:nvSpPr>
          <p:spPr bwMode="auto">
            <a:xfrm flipV="1">
              <a:off x="4997634" y="3254480"/>
              <a:ext cx="1416278" cy="8172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2"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3" name="Line 728"/>
            <p:cNvSpPr>
              <a:spLocks noChangeShapeType="1"/>
            </p:cNvSpPr>
            <p:nvPr/>
          </p:nvSpPr>
          <p:spPr bwMode="auto">
            <a:xfrm flipH="1">
              <a:off x="5194114" y="4745801"/>
              <a:ext cx="769538" cy="39568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4"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5"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6"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7" name="Line 732"/>
            <p:cNvSpPr>
              <a:spLocks noChangeShapeType="1"/>
            </p:cNvSpPr>
            <p:nvPr/>
          </p:nvSpPr>
          <p:spPr bwMode="auto">
            <a:xfrm>
              <a:off x="6413918" y="3254481"/>
              <a:ext cx="780454" cy="75316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8" name="Line 733"/>
            <p:cNvSpPr>
              <a:spLocks noChangeShapeType="1"/>
            </p:cNvSpPr>
            <p:nvPr/>
          </p:nvSpPr>
          <p:spPr bwMode="auto">
            <a:xfrm>
              <a:off x="5177745" y="2944750"/>
              <a:ext cx="1236173" cy="3097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grpSp>
        <p:nvGrpSpPr>
          <p:cNvPr id="99" name="Group 1"/>
          <p:cNvGrpSpPr/>
          <p:nvPr/>
        </p:nvGrpSpPr>
        <p:grpSpPr>
          <a:xfrm>
            <a:off x="9290190" y="-3412530"/>
            <a:ext cx="5803619" cy="5874063"/>
            <a:chOff x="4297681" y="2137013"/>
            <a:chExt cx="3596640" cy="3640296"/>
          </a:xfrm>
        </p:grpSpPr>
        <p:sp>
          <p:nvSpPr>
            <p:cNvPr id="100" name="Line 699"/>
            <p:cNvSpPr>
              <a:spLocks noChangeShapeType="1"/>
            </p:cNvSpPr>
            <p:nvPr/>
          </p:nvSpPr>
          <p:spPr bwMode="auto">
            <a:xfrm flipH="1" flipV="1">
              <a:off x="6010042" y="2137013"/>
              <a:ext cx="971473" cy="229223"/>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1"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2"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3" name="Line 702"/>
            <p:cNvSpPr>
              <a:spLocks noChangeShapeType="1"/>
            </p:cNvSpPr>
            <p:nvPr/>
          </p:nvSpPr>
          <p:spPr bwMode="auto">
            <a:xfrm>
              <a:off x="4440949" y="4633919"/>
              <a:ext cx="799556" cy="10205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4"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5" name="Line 704"/>
            <p:cNvSpPr>
              <a:spLocks noChangeShapeType="1"/>
            </p:cNvSpPr>
            <p:nvPr/>
          </p:nvSpPr>
          <p:spPr bwMode="auto">
            <a:xfrm flipH="1">
              <a:off x="5114925" y="2137013"/>
              <a:ext cx="895116" cy="2966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6" name="Freeform 705"/>
            <p:cNvSpPr>
              <a:spLocks/>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7"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8"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9"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0"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1" name="Line 710"/>
            <p:cNvSpPr>
              <a:spLocks noChangeShapeType="1"/>
            </p:cNvSpPr>
            <p:nvPr/>
          </p:nvSpPr>
          <p:spPr bwMode="auto">
            <a:xfrm>
              <a:off x="6010042" y="2137015"/>
              <a:ext cx="24560" cy="21148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2" name="Line 711"/>
            <p:cNvSpPr>
              <a:spLocks noChangeShapeType="1"/>
            </p:cNvSpPr>
            <p:nvPr/>
          </p:nvSpPr>
          <p:spPr bwMode="auto">
            <a:xfrm flipH="1">
              <a:off x="4368632" y="2434349"/>
              <a:ext cx="751816" cy="71507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3" name="Line 712"/>
            <p:cNvSpPr>
              <a:spLocks noChangeShapeType="1"/>
            </p:cNvSpPr>
            <p:nvPr/>
          </p:nvSpPr>
          <p:spPr bwMode="auto">
            <a:xfrm flipH="1" flipV="1">
              <a:off x="7681469" y="3816627"/>
              <a:ext cx="212851" cy="9687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4" name="Line 713"/>
            <p:cNvSpPr>
              <a:spLocks noChangeShapeType="1"/>
            </p:cNvSpPr>
            <p:nvPr/>
          </p:nvSpPr>
          <p:spPr bwMode="auto">
            <a:xfrm flipH="1" flipV="1">
              <a:off x="6972417" y="2367473"/>
              <a:ext cx="242415" cy="63049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5" name="Line 714"/>
            <p:cNvSpPr>
              <a:spLocks noChangeShapeType="1"/>
            </p:cNvSpPr>
            <p:nvPr/>
          </p:nvSpPr>
          <p:spPr bwMode="auto">
            <a:xfrm flipH="1" flipV="1">
              <a:off x="7214834" y="2997969"/>
              <a:ext cx="466634" cy="818657"/>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6" name="Line 715"/>
            <p:cNvSpPr>
              <a:spLocks noChangeShapeType="1"/>
            </p:cNvSpPr>
            <p:nvPr/>
          </p:nvSpPr>
          <p:spPr bwMode="auto">
            <a:xfrm flipH="1" flipV="1">
              <a:off x="7681469" y="3816627"/>
              <a:ext cx="20465" cy="110245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7"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8" name="Line 717"/>
            <p:cNvSpPr>
              <a:spLocks noChangeShapeType="1"/>
            </p:cNvSpPr>
            <p:nvPr/>
          </p:nvSpPr>
          <p:spPr bwMode="auto">
            <a:xfrm>
              <a:off x="4997636" y="4060859"/>
              <a:ext cx="966016" cy="68494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9" name="Line 718"/>
            <p:cNvSpPr>
              <a:spLocks noChangeShapeType="1"/>
            </p:cNvSpPr>
            <p:nvPr/>
          </p:nvSpPr>
          <p:spPr bwMode="auto">
            <a:xfrm>
              <a:off x="4368632" y="3149421"/>
              <a:ext cx="629002" cy="91143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0" name="Line 719"/>
            <p:cNvSpPr>
              <a:spLocks noChangeShapeType="1"/>
            </p:cNvSpPr>
            <p:nvPr/>
          </p:nvSpPr>
          <p:spPr bwMode="auto">
            <a:xfrm flipH="1">
              <a:off x="4368634" y="2944756"/>
              <a:ext cx="809106" cy="20466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1" name="Line 720"/>
            <p:cNvSpPr>
              <a:spLocks noChangeShapeType="1"/>
            </p:cNvSpPr>
            <p:nvPr/>
          </p:nvSpPr>
          <p:spPr bwMode="auto">
            <a:xfrm flipH="1">
              <a:off x="5177742" y="2348501"/>
              <a:ext cx="856862" cy="59625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2" name="Line 721"/>
            <p:cNvSpPr>
              <a:spLocks noChangeShapeType="1"/>
            </p:cNvSpPr>
            <p:nvPr/>
          </p:nvSpPr>
          <p:spPr bwMode="auto">
            <a:xfrm flipH="1" flipV="1">
              <a:off x="6034604" y="2348500"/>
              <a:ext cx="1180232" cy="649470"/>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3"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4"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5" name="Line 724"/>
            <p:cNvSpPr>
              <a:spLocks noChangeShapeType="1"/>
            </p:cNvSpPr>
            <p:nvPr/>
          </p:nvSpPr>
          <p:spPr bwMode="auto">
            <a:xfrm flipV="1">
              <a:off x="6413914" y="2997968"/>
              <a:ext cx="800921" cy="25651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6" name="Line 725"/>
            <p:cNvSpPr>
              <a:spLocks noChangeShapeType="1"/>
            </p:cNvSpPr>
            <p:nvPr/>
          </p:nvSpPr>
          <p:spPr bwMode="auto">
            <a:xfrm flipV="1">
              <a:off x="4997634" y="3254480"/>
              <a:ext cx="1416278" cy="8172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7"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8" name="Line 728"/>
            <p:cNvSpPr>
              <a:spLocks noChangeShapeType="1"/>
            </p:cNvSpPr>
            <p:nvPr/>
          </p:nvSpPr>
          <p:spPr bwMode="auto">
            <a:xfrm flipH="1">
              <a:off x="5194114" y="4745801"/>
              <a:ext cx="769538" cy="39568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9"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0"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1"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2" name="Line 732"/>
            <p:cNvSpPr>
              <a:spLocks noChangeShapeType="1"/>
            </p:cNvSpPr>
            <p:nvPr/>
          </p:nvSpPr>
          <p:spPr bwMode="auto">
            <a:xfrm>
              <a:off x="6413918" y="3254481"/>
              <a:ext cx="780454" cy="75316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3" name="Line 733"/>
            <p:cNvSpPr>
              <a:spLocks noChangeShapeType="1"/>
            </p:cNvSpPr>
            <p:nvPr/>
          </p:nvSpPr>
          <p:spPr bwMode="auto">
            <a:xfrm>
              <a:off x="5177745" y="2944750"/>
              <a:ext cx="1236173" cy="3097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grpSp>
        <p:nvGrpSpPr>
          <p:cNvPr id="2" name="组合 1"/>
          <p:cNvGrpSpPr/>
          <p:nvPr/>
        </p:nvGrpSpPr>
        <p:grpSpPr>
          <a:xfrm>
            <a:off x="374016" y="422933"/>
            <a:ext cx="3784653" cy="771623"/>
            <a:chOff x="2553195" y="2109078"/>
            <a:chExt cx="3784653" cy="771623"/>
          </a:xfrm>
        </p:grpSpPr>
        <p:sp>
          <p:nvSpPr>
            <p:cNvPr id="54" name="Rectangle 1"/>
            <p:cNvSpPr/>
            <p:nvPr/>
          </p:nvSpPr>
          <p:spPr>
            <a:xfrm>
              <a:off x="2553195" y="2115243"/>
              <a:ext cx="3784653" cy="759293"/>
            </a:xfrm>
            <a:prstGeom prst="rect">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prstClr val="white"/>
                </a:solidFill>
              </a:endParaRPr>
            </a:p>
          </p:txBody>
        </p:sp>
        <p:sp>
          <p:nvSpPr>
            <p:cNvPr id="57" name="Rectangle 3"/>
            <p:cNvSpPr txBox="1">
              <a:spLocks noChangeArrowheads="1"/>
            </p:cNvSpPr>
            <p:nvPr/>
          </p:nvSpPr>
          <p:spPr bwMode="auto">
            <a:xfrm>
              <a:off x="5134760" y="2109078"/>
              <a:ext cx="774482" cy="77162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a:r>
                <a:rPr lang="en-US" altLang="ko-KR" dirty="0">
                  <a:solidFill>
                    <a:prstClr val="white"/>
                  </a:solidFill>
                  <a:effectLst/>
                  <a:latin typeface="Calibri" panose="020F0502020204030204" pitchFamily="34" charset="0"/>
                </a:rPr>
                <a:t>0</a:t>
              </a:r>
              <a:r>
                <a:rPr lang="en-US" altLang="zh-CN" dirty="0">
                  <a:solidFill>
                    <a:prstClr val="white"/>
                  </a:solidFill>
                  <a:effectLst/>
                  <a:latin typeface="Calibri" panose="020F0502020204030204" pitchFamily="34" charset="0"/>
                </a:rPr>
                <a:t>3</a:t>
              </a:r>
              <a:endParaRPr lang="en-US" altLang="ko-KR" dirty="0">
                <a:solidFill>
                  <a:prstClr val="white"/>
                </a:solidFill>
                <a:effectLst/>
                <a:latin typeface="Calibri" panose="020F0502020204030204" pitchFamily="34" charset="0"/>
              </a:endParaRPr>
            </a:p>
          </p:txBody>
        </p:sp>
        <p:sp>
          <p:nvSpPr>
            <p:cNvPr id="58" name="Rectangle 3"/>
            <p:cNvSpPr txBox="1">
              <a:spLocks noChangeArrowheads="1"/>
            </p:cNvSpPr>
            <p:nvPr/>
          </p:nvSpPr>
          <p:spPr bwMode="auto">
            <a:xfrm>
              <a:off x="2730286" y="2309133"/>
              <a:ext cx="2237150" cy="37151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r"/>
              <a:r>
                <a:rPr lang="en-US" altLang="ko-KR" sz="1800" b="0" dirty="0">
                  <a:solidFill>
                    <a:prstClr val="white"/>
                  </a:solidFill>
                  <a:effectLst/>
                  <a:latin typeface="Calibri" panose="020F0502020204030204" pitchFamily="34" charset="0"/>
                </a:rPr>
                <a:t>webpack</a:t>
              </a:r>
            </a:p>
          </p:txBody>
        </p:sp>
      </p:grpSp>
      <p:sp>
        <p:nvSpPr>
          <p:cNvPr id="5" name="文本框 4">
            <a:extLst>
              <a:ext uri="{FF2B5EF4-FFF2-40B4-BE49-F238E27FC236}">
                <a16:creationId xmlns:a16="http://schemas.microsoft.com/office/drawing/2014/main" id="{73A67FD5-ED03-6145-8970-34DCD4FA9F60}"/>
              </a:ext>
            </a:extLst>
          </p:cNvPr>
          <p:cNvSpPr txBox="1"/>
          <p:nvPr/>
        </p:nvSpPr>
        <p:spPr>
          <a:xfrm>
            <a:off x="6228359" y="4532561"/>
            <a:ext cx="2637710" cy="307777"/>
          </a:xfrm>
          <a:prstGeom prst="rect">
            <a:avLst/>
          </a:prstGeom>
          <a:noFill/>
        </p:spPr>
        <p:txBody>
          <a:bodyPr wrap="none" rtlCol="0">
            <a:spAutoFit/>
          </a:bodyPr>
          <a:lstStyle/>
          <a:p>
            <a:r>
              <a:rPr kumimoji="1" lang="en-US" altLang="zh-CN" sz="1400" dirty="0">
                <a:solidFill>
                  <a:schemeClr val="bg1"/>
                </a:solidFill>
              </a:rPr>
              <a:t>03-4.webpack</a:t>
            </a:r>
            <a:r>
              <a:rPr kumimoji="1" lang="zh-CN" altLang="en-US" sz="1400" dirty="0">
                <a:solidFill>
                  <a:schemeClr val="bg1"/>
                </a:solidFill>
              </a:rPr>
              <a:t>打包过程以及优化</a:t>
            </a:r>
          </a:p>
        </p:txBody>
      </p:sp>
      <p:sp>
        <p:nvSpPr>
          <p:cNvPr id="7" name="文本框 6">
            <a:extLst>
              <a:ext uri="{FF2B5EF4-FFF2-40B4-BE49-F238E27FC236}">
                <a16:creationId xmlns:a16="http://schemas.microsoft.com/office/drawing/2014/main" id="{5C1530C8-24B8-8340-9992-5631B04841A8}"/>
              </a:ext>
            </a:extLst>
          </p:cNvPr>
          <p:cNvSpPr txBox="1"/>
          <p:nvPr/>
        </p:nvSpPr>
        <p:spPr>
          <a:xfrm>
            <a:off x="6220173" y="4881874"/>
            <a:ext cx="1503938" cy="307777"/>
          </a:xfrm>
          <a:prstGeom prst="rect">
            <a:avLst/>
          </a:prstGeom>
          <a:noFill/>
        </p:spPr>
        <p:txBody>
          <a:bodyPr wrap="none" rtlCol="0">
            <a:spAutoFit/>
          </a:bodyPr>
          <a:lstStyle/>
          <a:p>
            <a:r>
              <a:rPr kumimoji="1" lang="en-US" altLang="zh-CN" sz="1400" dirty="0">
                <a:solidFill>
                  <a:schemeClr val="bg1"/>
                </a:solidFill>
                <a:latin typeface="+mj-lt"/>
              </a:rPr>
              <a:t>03-5</a:t>
            </a:r>
            <a:r>
              <a:rPr kumimoji="1" lang="zh-CN" altLang="en-US" sz="1400" dirty="0">
                <a:solidFill>
                  <a:schemeClr val="bg1"/>
                </a:solidFill>
                <a:latin typeface="+mj-lt"/>
              </a:rPr>
              <a:t>自定义</a:t>
            </a:r>
            <a:r>
              <a:rPr kumimoji="1" lang="en-US" altLang="zh-CN" sz="1400" dirty="0">
                <a:solidFill>
                  <a:schemeClr val="bg1"/>
                </a:solidFill>
                <a:latin typeface="+mj-lt"/>
              </a:rPr>
              <a:t>plugin</a:t>
            </a:r>
            <a:endParaRPr kumimoji="1" lang="zh-CN" altLang="en-US" dirty="0"/>
          </a:p>
        </p:txBody>
      </p:sp>
      <p:pic>
        <p:nvPicPr>
          <p:cNvPr id="10" name="图片 9">
            <a:extLst>
              <a:ext uri="{FF2B5EF4-FFF2-40B4-BE49-F238E27FC236}">
                <a16:creationId xmlns:a16="http://schemas.microsoft.com/office/drawing/2014/main" id="{24483F21-BA5D-DE4A-896A-05DCD1CE2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3" y="1809840"/>
            <a:ext cx="6177113" cy="4320629"/>
          </a:xfrm>
          <a:prstGeom prst="rect">
            <a:avLst/>
          </a:prstGeom>
        </p:spPr>
      </p:pic>
    </p:spTree>
    <p:extLst>
      <p:ext uri="{BB962C8B-B14F-4D97-AF65-F5344CB8AC3E}">
        <p14:creationId xmlns:p14="http://schemas.microsoft.com/office/powerpoint/2010/main" val="16163069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7"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ppt_x</p:attrName>
                                        </p:attrNameLst>
                                      </p:cBhvr>
                                      <p:tavLst>
                                        <p:tav tm="0">
                                          <p:val>
                                            <p:strVal val="#ppt_x-#ppt_w/2"/>
                                          </p:val>
                                        </p:tav>
                                        <p:tav tm="100000">
                                          <p:val>
                                            <p:strVal val="#ppt_x"/>
                                          </p:val>
                                        </p:tav>
                                      </p:tavLst>
                                    </p:anim>
                                    <p:anim calcmode="lin" valueType="num">
                                      <p:cBhvr>
                                        <p:cTn id="17" dur="500" fill="hold"/>
                                        <p:tgtEl>
                                          <p:spTgt spid="2"/>
                                        </p:tgtEl>
                                        <p:attrNameLst>
                                          <p:attrName>ppt_y</p:attrName>
                                        </p:attrNameLst>
                                      </p:cBhvr>
                                      <p:tavLst>
                                        <p:tav tm="0">
                                          <p:val>
                                            <p:strVal val="#ppt_y"/>
                                          </p:val>
                                        </p:tav>
                                        <p:tav tm="100000">
                                          <p:val>
                                            <p:strVal val="#ppt_y"/>
                                          </p:val>
                                        </p:tav>
                                      </p:tavLst>
                                    </p:anim>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12" presetClass="entr" presetSubtype="1" fill="hold" grpId="0" nodeType="afterEffect">
                                  <p:stCondLst>
                                    <p:cond delay="0"/>
                                  </p:stCondLst>
                                  <p:iterate type="lt">
                                    <p:tmPct val="10000"/>
                                  </p:iterate>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p:tgtEl>
                                          <p:spTgt spid="55"/>
                                        </p:tgtEl>
                                        <p:attrNameLst>
                                          <p:attrName>ppt_y</p:attrName>
                                        </p:attrNameLst>
                                      </p:cBhvr>
                                      <p:tavLst>
                                        <p:tav tm="0">
                                          <p:val>
                                            <p:strVal val="#ppt_y-#ppt_h*1.125000"/>
                                          </p:val>
                                        </p:tav>
                                        <p:tav tm="100000">
                                          <p:val>
                                            <p:strVal val="#ppt_y"/>
                                          </p:val>
                                        </p:tav>
                                      </p:tavLst>
                                    </p:anim>
                                    <p:animEffect transition="in" filter="wipe(down)">
                                      <p:cBhvr>
                                        <p:cTn id="24" dur="500"/>
                                        <p:tgtEl>
                                          <p:spTgt spid="55"/>
                                        </p:tgtEl>
                                      </p:cBhvr>
                                    </p:animEffect>
                                  </p:childTnLst>
                                </p:cTn>
                              </p:par>
                            </p:childTnLst>
                          </p:cTn>
                        </p:par>
                        <p:par>
                          <p:cTn id="25" fill="hold">
                            <p:stCondLst>
                              <p:cond delay="1800"/>
                            </p:stCondLst>
                            <p:childTnLst>
                              <p:par>
                                <p:cTn id="26" presetID="22" presetClass="entr" presetSubtype="8"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500"/>
                                        <p:tgtEl>
                                          <p:spTgt spid="56"/>
                                        </p:tgtEl>
                                      </p:cBhvr>
                                    </p:animEffect>
                                  </p:childTnLst>
                                </p:cTn>
                              </p:par>
                            </p:childTnLst>
                          </p:cTn>
                        </p:par>
                        <p:par>
                          <p:cTn id="29" fill="hold">
                            <p:stCondLst>
                              <p:cond delay="23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59"/>
                                        </p:tgtEl>
                                        <p:attrNameLst>
                                          <p:attrName>style.visibility</p:attrName>
                                        </p:attrNameLst>
                                      </p:cBhvr>
                                      <p:to>
                                        <p:strVal val="visible"/>
                                      </p:to>
                                    </p:set>
                                    <p:anim calcmode="lin" valueType="num">
                                      <p:cBhvr>
                                        <p:cTn id="32" dur="500" fill="hold"/>
                                        <p:tgtEl>
                                          <p:spTgt spid="59"/>
                                        </p:tgtEl>
                                        <p:attrNameLst>
                                          <p:attrName>ppt_w</p:attrName>
                                        </p:attrNameLst>
                                      </p:cBhvr>
                                      <p:tavLst>
                                        <p:tav tm="0">
                                          <p:val>
                                            <p:fltVal val="0"/>
                                          </p:val>
                                        </p:tav>
                                        <p:tav tm="100000">
                                          <p:val>
                                            <p:strVal val="#ppt_w"/>
                                          </p:val>
                                        </p:tav>
                                      </p:tavLst>
                                    </p:anim>
                                    <p:anim calcmode="lin" valueType="num">
                                      <p:cBhvr>
                                        <p:cTn id="33" dur="500" fill="hold"/>
                                        <p:tgtEl>
                                          <p:spTgt spid="59"/>
                                        </p:tgtEl>
                                        <p:attrNameLst>
                                          <p:attrName>ppt_h</p:attrName>
                                        </p:attrNameLst>
                                      </p:cBhvr>
                                      <p:tavLst>
                                        <p:tav tm="0">
                                          <p:val>
                                            <p:fltVal val="0"/>
                                          </p:val>
                                        </p:tav>
                                        <p:tav tm="100000">
                                          <p:val>
                                            <p:strVal val="#ppt_h"/>
                                          </p:val>
                                        </p:tav>
                                      </p:tavLst>
                                    </p:anim>
                                    <p:animEffect transition="in" filter="fade">
                                      <p:cBhvr>
                                        <p:cTn id="34" dur="500"/>
                                        <p:tgtEl>
                                          <p:spTgt spid="59"/>
                                        </p:tgtEl>
                                      </p:cBhvr>
                                    </p:animEffect>
                                  </p:childTnLst>
                                </p:cTn>
                              </p:par>
                              <p:par>
                                <p:cTn id="35" presetID="53" presetClass="entr" presetSubtype="16" fill="hold" grpId="0" nodeType="withEffect">
                                  <p:stCondLst>
                                    <p:cond delay="500"/>
                                  </p:stCondLst>
                                  <p:iterate type="lt">
                                    <p:tmPct val="10000"/>
                                  </p:iterate>
                                  <p:childTnLst>
                                    <p:set>
                                      <p:cBhvr>
                                        <p:cTn id="36" dur="1" fill="hold">
                                          <p:stCondLst>
                                            <p:cond delay="0"/>
                                          </p:stCondLst>
                                        </p:cTn>
                                        <p:tgtEl>
                                          <p:spTgt spid="60"/>
                                        </p:tgtEl>
                                        <p:attrNameLst>
                                          <p:attrName>style.visibility</p:attrName>
                                        </p:attrNameLst>
                                      </p:cBhvr>
                                      <p:to>
                                        <p:strVal val="visible"/>
                                      </p:to>
                                    </p:set>
                                    <p:anim calcmode="lin" valueType="num">
                                      <p:cBhvr>
                                        <p:cTn id="37" dur="500" fill="hold"/>
                                        <p:tgtEl>
                                          <p:spTgt spid="60"/>
                                        </p:tgtEl>
                                        <p:attrNameLst>
                                          <p:attrName>ppt_w</p:attrName>
                                        </p:attrNameLst>
                                      </p:cBhvr>
                                      <p:tavLst>
                                        <p:tav tm="0">
                                          <p:val>
                                            <p:fltVal val="0"/>
                                          </p:val>
                                        </p:tav>
                                        <p:tav tm="100000">
                                          <p:val>
                                            <p:strVal val="#ppt_w"/>
                                          </p:val>
                                        </p:tav>
                                      </p:tavLst>
                                    </p:anim>
                                    <p:anim calcmode="lin" valueType="num">
                                      <p:cBhvr>
                                        <p:cTn id="38" dur="500" fill="hold"/>
                                        <p:tgtEl>
                                          <p:spTgt spid="60"/>
                                        </p:tgtEl>
                                        <p:attrNameLst>
                                          <p:attrName>ppt_h</p:attrName>
                                        </p:attrNameLst>
                                      </p:cBhvr>
                                      <p:tavLst>
                                        <p:tav tm="0">
                                          <p:val>
                                            <p:fltVal val="0"/>
                                          </p:val>
                                        </p:tav>
                                        <p:tav tm="100000">
                                          <p:val>
                                            <p:strVal val="#ppt_h"/>
                                          </p:val>
                                        </p:tav>
                                      </p:tavLst>
                                    </p:anim>
                                    <p:animEffect transition="in" filter="fade">
                                      <p:cBhvr>
                                        <p:cTn id="39" dur="500"/>
                                        <p:tgtEl>
                                          <p:spTgt spid="60"/>
                                        </p:tgtEl>
                                      </p:cBhvr>
                                    </p:animEffect>
                                  </p:childTnLst>
                                </p:cTn>
                              </p:par>
                              <p:par>
                                <p:cTn id="40" presetID="53" presetClass="entr" presetSubtype="16" fill="hold" grpId="0" nodeType="withEffect">
                                  <p:stCondLst>
                                    <p:cond delay="1000"/>
                                  </p:stCondLst>
                                  <p:iterate type="lt">
                                    <p:tmPct val="10000"/>
                                  </p:iterate>
                                  <p:childTnLst>
                                    <p:set>
                                      <p:cBhvr>
                                        <p:cTn id="41" dur="1" fill="hold">
                                          <p:stCondLst>
                                            <p:cond delay="0"/>
                                          </p:stCondLst>
                                        </p:cTn>
                                        <p:tgtEl>
                                          <p:spTgt spid="61"/>
                                        </p:tgtEl>
                                        <p:attrNameLst>
                                          <p:attrName>style.visibility</p:attrName>
                                        </p:attrNameLst>
                                      </p:cBhvr>
                                      <p:to>
                                        <p:strVal val="visible"/>
                                      </p:to>
                                    </p:set>
                                    <p:anim calcmode="lin" valueType="num">
                                      <p:cBhvr>
                                        <p:cTn id="42" dur="500" fill="hold"/>
                                        <p:tgtEl>
                                          <p:spTgt spid="61"/>
                                        </p:tgtEl>
                                        <p:attrNameLst>
                                          <p:attrName>ppt_w</p:attrName>
                                        </p:attrNameLst>
                                      </p:cBhvr>
                                      <p:tavLst>
                                        <p:tav tm="0">
                                          <p:val>
                                            <p:fltVal val="0"/>
                                          </p:val>
                                        </p:tav>
                                        <p:tav tm="100000">
                                          <p:val>
                                            <p:strVal val="#ppt_w"/>
                                          </p:val>
                                        </p:tav>
                                      </p:tavLst>
                                    </p:anim>
                                    <p:anim calcmode="lin" valueType="num">
                                      <p:cBhvr>
                                        <p:cTn id="43" dur="500" fill="hold"/>
                                        <p:tgtEl>
                                          <p:spTgt spid="61"/>
                                        </p:tgtEl>
                                        <p:attrNameLst>
                                          <p:attrName>ppt_h</p:attrName>
                                        </p:attrNameLst>
                                      </p:cBhvr>
                                      <p:tavLst>
                                        <p:tav tm="0">
                                          <p:val>
                                            <p:fltVal val="0"/>
                                          </p:val>
                                        </p:tav>
                                        <p:tav tm="100000">
                                          <p:val>
                                            <p:strVal val="#ppt_h"/>
                                          </p:val>
                                        </p:tav>
                                      </p:tavLst>
                                    </p:anim>
                                    <p:animEffect transition="in" filter="fade">
                                      <p:cBhvr>
                                        <p:cTn id="4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9" grpId="0"/>
      <p:bldP spid="6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55300" y="1860398"/>
            <a:ext cx="3722840" cy="3722682"/>
            <a:chOff x="4255300" y="1860398"/>
            <a:chExt cx="3722840" cy="3722682"/>
          </a:xfrm>
        </p:grpSpPr>
        <p:grpSp>
          <p:nvGrpSpPr>
            <p:cNvPr id="4" name="Group 1"/>
            <p:cNvGrpSpPr/>
            <p:nvPr/>
          </p:nvGrpSpPr>
          <p:grpSpPr>
            <a:xfrm>
              <a:off x="4297681" y="1899508"/>
              <a:ext cx="3596640" cy="3640296"/>
              <a:chOff x="4297681" y="2137013"/>
              <a:chExt cx="3596640" cy="3640296"/>
            </a:xfrm>
          </p:grpSpPr>
          <p:sp>
            <p:nvSpPr>
              <p:cNvPr id="83" name="Line 699"/>
              <p:cNvSpPr>
                <a:spLocks noChangeShapeType="1"/>
              </p:cNvSpPr>
              <p:nvPr/>
            </p:nvSpPr>
            <p:spPr bwMode="auto">
              <a:xfrm flipH="1" flipV="1">
                <a:off x="6010042" y="2137013"/>
                <a:ext cx="971473" cy="229223"/>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4"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5"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6" name="Line 702"/>
              <p:cNvSpPr>
                <a:spLocks noChangeShapeType="1"/>
              </p:cNvSpPr>
              <p:nvPr/>
            </p:nvSpPr>
            <p:spPr bwMode="auto">
              <a:xfrm>
                <a:off x="4440949" y="4633919"/>
                <a:ext cx="799556" cy="10205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7"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8" name="Line 704"/>
              <p:cNvSpPr>
                <a:spLocks noChangeShapeType="1"/>
              </p:cNvSpPr>
              <p:nvPr/>
            </p:nvSpPr>
            <p:spPr bwMode="auto">
              <a:xfrm flipH="1">
                <a:off x="5114925" y="2137013"/>
                <a:ext cx="895116" cy="2966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9" name="Freeform 705"/>
              <p:cNvSpPr>
                <a:spLocks/>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0"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1"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2"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3"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4" name="Line 710"/>
              <p:cNvSpPr>
                <a:spLocks noChangeShapeType="1"/>
              </p:cNvSpPr>
              <p:nvPr/>
            </p:nvSpPr>
            <p:spPr bwMode="auto">
              <a:xfrm>
                <a:off x="6010042" y="2137015"/>
                <a:ext cx="24560" cy="21148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5" name="Line 711"/>
              <p:cNvSpPr>
                <a:spLocks noChangeShapeType="1"/>
              </p:cNvSpPr>
              <p:nvPr/>
            </p:nvSpPr>
            <p:spPr bwMode="auto">
              <a:xfrm flipH="1">
                <a:off x="4368632" y="2434349"/>
                <a:ext cx="751816" cy="71507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6" name="Line 712"/>
              <p:cNvSpPr>
                <a:spLocks noChangeShapeType="1"/>
              </p:cNvSpPr>
              <p:nvPr/>
            </p:nvSpPr>
            <p:spPr bwMode="auto">
              <a:xfrm flipH="1" flipV="1">
                <a:off x="7681469" y="3816627"/>
                <a:ext cx="212851" cy="9687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7" name="Line 713"/>
              <p:cNvSpPr>
                <a:spLocks noChangeShapeType="1"/>
              </p:cNvSpPr>
              <p:nvPr/>
            </p:nvSpPr>
            <p:spPr bwMode="auto">
              <a:xfrm flipH="1" flipV="1">
                <a:off x="6972417" y="2367473"/>
                <a:ext cx="242415" cy="63049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8" name="Line 714"/>
              <p:cNvSpPr>
                <a:spLocks noChangeShapeType="1"/>
              </p:cNvSpPr>
              <p:nvPr/>
            </p:nvSpPr>
            <p:spPr bwMode="auto">
              <a:xfrm flipH="1" flipV="1">
                <a:off x="7214834" y="2997969"/>
                <a:ext cx="466634" cy="818657"/>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9" name="Line 715"/>
              <p:cNvSpPr>
                <a:spLocks noChangeShapeType="1"/>
              </p:cNvSpPr>
              <p:nvPr/>
            </p:nvSpPr>
            <p:spPr bwMode="auto">
              <a:xfrm flipH="1" flipV="1">
                <a:off x="7681469" y="3816627"/>
                <a:ext cx="20465" cy="110245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0"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1" name="Line 717"/>
              <p:cNvSpPr>
                <a:spLocks noChangeShapeType="1"/>
              </p:cNvSpPr>
              <p:nvPr/>
            </p:nvSpPr>
            <p:spPr bwMode="auto">
              <a:xfrm>
                <a:off x="4997636" y="4060859"/>
                <a:ext cx="966016" cy="68494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2" name="Line 718"/>
              <p:cNvSpPr>
                <a:spLocks noChangeShapeType="1"/>
              </p:cNvSpPr>
              <p:nvPr/>
            </p:nvSpPr>
            <p:spPr bwMode="auto">
              <a:xfrm>
                <a:off x="4368632" y="3149421"/>
                <a:ext cx="629002" cy="91143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3" name="Line 719"/>
              <p:cNvSpPr>
                <a:spLocks noChangeShapeType="1"/>
              </p:cNvSpPr>
              <p:nvPr/>
            </p:nvSpPr>
            <p:spPr bwMode="auto">
              <a:xfrm flipH="1">
                <a:off x="4368634" y="2944756"/>
                <a:ext cx="809106" cy="20466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4" name="Line 720"/>
              <p:cNvSpPr>
                <a:spLocks noChangeShapeType="1"/>
              </p:cNvSpPr>
              <p:nvPr/>
            </p:nvSpPr>
            <p:spPr bwMode="auto">
              <a:xfrm flipH="1">
                <a:off x="5177742" y="2348501"/>
                <a:ext cx="856862" cy="59625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5" name="Line 721"/>
              <p:cNvSpPr>
                <a:spLocks noChangeShapeType="1"/>
              </p:cNvSpPr>
              <p:nvPr/>
            </p:nvSpPr>
            <p:spPr bwMode="auto">
              <a:xfrm flipH="1" flipV="1">
                <a:off x="6034604" y="2348500"/>
                <a:ext cx="1180232" cy="649470"/>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6"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7"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8" name="Line 724"/>
              <p:cNvSpPr>
                <a:spLocks noChangeShapeType="1"/>
              </p:cNvSpPr>
              <p:nvPr/>
            </p:nvSpPr>
            <p:spPr bwMode="auto">
              <a:xfrm flipV="1">
                <a:off x="6413914" y="2997968"/>
                <a:ext cx="800921" cy="25651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9" name="Line 725"/>
              <p:cNvSpPr>
                <a:spLocks noChangeShapeType="1"/>
              </p:cNvSpPr>
              <p:nvPr/>
            </p:nvSpPr>
            <p:spPr bwMode="auto">
              <a:xfrm flipV="1">
                <a:off x="4997634" y="3254480"/>
                <a:ext cx="1416278" cy="8172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0"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1" name="Line 728"/>
              <p:cNvSpPr>
                <a:spLocks noChangeShapeType="1"/>
              </p:cNvSpPr>
              <p:nvPr/>
            </p:nvSpPr>
            <p:spPr bwMode="auto">
              <a:xfrm flipH="1">
                <a:off x="5194114" y="4745801"/>
                <a:ext cx="769538" cy="39568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Line 732"/>
              <p:cNvSpPr>
                <a:spLocks noChangeShapeType="1"/>
              </p:cNvSpPr>
              <p:nvPr/>
            </p:nvSpPr>
            <p:spPr bwMode="auto">
              <a:xfrm>
                <a:off x="6413918" y="3254481"/>
                <a:ext cx="780454" cy="75316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Line 733"/>
              <p:cNvSpPr>
                <a:spLocks noChangeShapeType="1"/>
              </p:cNvSpPr>
              <p:nvPr/>
            </p:nvSpPr>
            <p:spPr bwMode="auto">
              <a:xfrm>
                <a:off x="5177745" y="2944750"/>
                <a:ext cx="1236173" cy="3097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 name="Oval 45"/>
            <p:cNvSpPr/>
            <p:nvPr/>
          </p:nvSpPr>
          <p:spPr>
            <a:xfrm>
              <a:off x="4328325" y="288433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46"/>
            <p:cNvSpPr/>
            <p:nvPr/>
          </p:nvSpPr>
          <p:spPr>
            <a:xfrm>
              <a:off x="5976150" y="18603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47"/>
            <p:cNvSpPr/>
            <p:nvPr/>
          </p:nvSpPr>
          <p:spPr>
            <a:xfrm>
              <a:off x="6007107" y="2079473"/>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48"/>
            <p:cNvSpPr/>
            <p:nvPr/>
          </p:nvSpPr>
          <p:spPr>
            <a:xfrm>
              <a:off x="5145094" y="267954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49"/>
            <p:cNvSpPr/>
            <p:nvPr/>
          </p:nvSpPr>
          <p:spPr>
            <a:xfrm>
              <a:off x="4255300" y="37193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50"/>
            <p:cNvSpPr/>
            <p:nvPr/>
          </p:nvSpPr>
          <p:spPr>
            <a:xfrm>
              <a:off x="4972850" y="3805085"/>
              <a:ext cx="65082" cy="65082"/>
            </a:xfrm>
            <a:prstGeom prst="ellipse">
              <a:avLst/>
            </a:prstGeom>
            <a:solidFill>
              <a:srgbClr val="B04474"/>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51"/>
            <p:cNvSpPr/>
            <p:nvPr/>
          </p:nvSpPr>
          <p:spPr>
            <a:xfrm>
              <a:off x="4407700" y="4373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53"/>
            <p:cNvSpPr/>
            <p:nvPr/>
          </p:nvSpPr>
          <p:spPr>
            <a:xfrm>
              <a:off x="7163600" y="3738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54"/>
            <p:cNvSpPr/>
            <p:nvPr/>
          </p:nvSpPr>
          <p:spPr>
            <a:xfrm>
              <a:off x="7646200" y="35542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55"/>
            <p:cNvSpPr/>
            <p:nvPr/>
          </p:nvSpPr>
          <p:spPr>
            <a:xfrm>
              <a:off x="7865275" y="365268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57"/>
            <p:cNvSpPr/>
            <p:nvPr/>
          </p:nvSpPr>
          <p:spPr>
            <a:xfrm>
              <a:off x="7182650" y="27351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58"/>
            <p:cNvSpPr/>
            <p:nvPr/>
          </p:nvSpPr>
          <p:spPr>
            <a:xfrm>
              <a:off x="7179475" y="48052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60"/>
            <p:cNvSpPr/>
            <p:nvPr/>
          </p:nvSpPr>
          <p:spPr>
            <a:xfrm>
              <a:off x="6947700" y="2087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61"/>
            <p:cNvSpPr/>
            <p:nvPr/>
          </p:nvSpPr>
          <p:spPr>
            <a:xfrm>
              <a:off x="5166525" y="4877441"/>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62"/>
            <p:cNvSpPr/>
            <p:nvPr/>
          </p:nvSpPr>
          <p:spPr>
            <a:xfrm>
              <a:off x="6228563" y="5282254"/>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63"/>
            <p:cNvSpPr/>
            <p:nvPr/>
          </p:nvSpPr>
          <p:spPr>
            <a:xfrm>
              <a:off x="6992944" y="5234629"/>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64"/>
            <p:cNvSpPr/>
            <p:nvPr/>
          </p:nvSpPr>
          <p:spPr>
            <a:xfrm>
              <a:off x="6340482" y="55179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44"/>
            <p:cNvSpPr/>
            <p:nvPr/>
          </p:nvSpPr>
          <p:spPr>
            <a:xfrm>
              <a:off x="6059496" y="2667643"/>
              <a:ext cx="703254" cy="703254"/>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72" name="Group 68"/>
            <p:cNvGrpSpPr/>
            <p:nvPr/>
          </p:nvGrpSpPr>
          <p:grpSpPr>
            <a:xfrm>
              <a:off x="6216454" y="2797385"/>
              <a:ext cx="389338" cy="443770"/>
              <a:chOff x="4021138" y="1814513"/>
              <a:chExt cx="669925" cy="763588"/>
            </a:xfrm>
            <a:solidFill>
              <a:schemeClr val="bg1"/>
            </a:solidFill>
          </p:grpSpPr>
          <p:sp>
            <p:nvSpPr>
              <p:cNvPr id="73" name="Freeform 69"/>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74" name="Rectangle 70"/>
              <p:cNvSpPr>
                <a:spLocks noChangeArrowheads="1"/>
              </p:cNvSpPr>
              <p:nvPr/>
            </p:nvSpPr>
            <p:spPr bwMode="auto">
              <a:xfrm>
                <a:off x="4338638" y="1814513"/>
                <a:ext cx="23813" cy="682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75" name="Freeform 71"/>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76" name="Freeform 72"/>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77" name="Rectangle 73"/>
              <p:cNvSpPr>
                <a:spLocks noChangeArrowheads="1"/>
              </p:cNvSpPr>
              <p:nvPr/>
            </p:nvSpPr>
            <p:spPr bwMode="auto">
              <a:xfrm>
                <a:off x="4021138" y="2143125"/>
                <a:ext cx="68263" cy="222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78" name="Rectangle 74"/>
              <p:cNvSpPr>
                <a:spLocks noChangeArrowheads="1"/>
              </p:cNvSpPr>
              <p:nvPr/>
            </p:nvSpPr>
            <p:spPr bwMode="auto">
              <a:xfrm>
                <a:off x="4621213" y="2133600"/>
                <a:ext cx="69850" cy="222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75"/>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76"/>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81" name="Freeform 77"/>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82" name="Freeform 78"/>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grpSp>
        <p:sp>
          <p:nvSpPr>
            <p:cNvPr id="67" name="Oval 66"/>
            <p:cNvSpPr/>
            <p:nvPr/>
          </p:nvSpPr>
          <p:spPr>
            <a:xfrm>
              <a:off x="4708532" y="3566167"/>
              <a:ext cx="568318" cy="568318"/>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68" name="Group 85"/>
            <p:cNvGrpSpPr/>
            <p:nvPr/>
          </p:nvGrpSpPr>
          <p:grpSpPr>
            <a:xfrm>
              <a:off x="4853752" y="3683670"/>
              <a:ext cx="277878" cy="333313"/>
              <a:chOff x="4051300" y="3109913"/>
              <a:chExt cx="628650" cy="754063"/>
            </a:xfrm>
            <a:solidFill>
              <a:schemeClr val="bg1"/>
            </a:solidFill>
          </p:grpSpPr>
          <p:sp>
            <p:nvSpPr>
              <p:cNvPr id="69" name="Freeform 8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70" name="Freeform 87"/>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grpSp>
        <p:sp>
          <p:nvSpPr>
            <p:cNvPr id="59" name="Oval 56"/>
            <p:cNvSpPr/>
            <p:nvPr/>
          </p:nvSpPr>
          <p:spPr>
            <a:xfrm>
              <a:off x="7620642" y="2706377"/>
              <a:ext cx="357498" cy="357498"/>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60" name="Group 88"/>
            <p:cNvGrpSpPr/>
            <p:nvPr/>
          </p:nvGrpSpPr>
          <p:grpSpPr>
            <a:xfrm>
              <a:off x="7710642" y="2813209"/>
              <a:ext cx="177498" cy="143834"/>
              <a:chOff x="5145088" y="3205163"/>
              <a:chExt cx="736600" cy="596900"/>
            </a:xfrm>
            <a:solidFill>
              <a:schemeClr val="bg1"/>
            </a:solidFill>
          </p:grpSpPr>
          <p:sp>
            <p:nvSpPr>
              <p:cNvPr id="61" name="Freeform 8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9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9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9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65" name="Rectangle 93"/>
              <p:cNvSpPr>
                <a:spLocks noChangeArrowheads="1"/>
              </p:cNvSpPr>
              <p:nvPr/>
            </p:nvSpPr>
            <p:spPr bwMode="auto">
              <a:xfrm>
                <a:off x="5226050" y="3333750"/>
                <a:ext cx="176213" cy="222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66" name="Rectangle 94"/>
              <p:cNvSpPr>
                <a:spLocks noChangeArrowheads="1"/>
              </p:cNvSpPr>
              <p:nvPr/>
            </p:nvSpPr>
            <p:spPr bwMode="auto">
              <a:xfrm>
                <a:off x="5226050" y="3373438"/>
                <a:ext cx="71438" cy="254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ko-KR" altLang="en-US"/>
              </a:p>
            </p:txBody>
          </p:sp>
        </p:grpSp>
        <p:sp>
          <p:nvSpPr>
            <p:cNvPr id="57" name="Oval 52"/>
            <p:cNvSpPr/>
            <p:nvPr/>
          </p:nvSpPr>
          <p:spPr>
            <a:xfrm>
              <a:off x="5737232" y="4283717"/>
              <a:ext cx="466718" cy="466718"/>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8" name="Freeform 95"/>
            <p:cNvSpPr>
              <a:spLocks noEditPoints="1"/>
            </p:cNvSpPr>
            <p:nvPr/>
          </p:nvSpPr>
          <p:spPr bwMode="auto">
            <a:xfrm>
              <a:off x="5823450" y="4387670"/>
              <a:ext cx="294282" cy="258813"/>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Oval 43"/>
            <p:cNvSpPr/>
            <p:nvPr/>
          </p:nvSpPr>
          <p:spPr>
            <a:xfrm>
              <a:off x="4959358" y="2043755"/>
              <a:ext cx="317492" cy="317492"/>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1" name="Group 96"/>
            <p:cNvGrpSpPr/>
            <p:nvPr/>
          </p:nvGrpSpPr>
          <p:grpSpPr>
            <a:xfrm>
              <a:off x="5029755" y="2114338"/>
              <a:ext cx="176698" cy="176327"/>
              <a:chOff x="5138738" y="4373563"/>
              <a:chExt cx="755650" cy="754063"/>
            </a:xfrm>
            <a:solidFill>
              <a:schemeClr val="bg1"/>
            </a:solidFill>
          </p:grpSpPr>
          <p:sp>
            <p:nvSpPr>
              <p:cNvPr id="42" name="Freeform 9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9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44" name="Rectangle 99"/>
              <p:cNvSpPr>
                <a:spLocks noChangeArrowheads="1"/>
              </p:cNvSpPr>
              <p:nvPr/>
            </p:nvSpPr>
            <p:spPr bwMode="auto">
              <a:xfrm>
                <a:off x="5505450" y="4470400"/>
                <a:ext cx="23813" cy="5715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00"/>
              <p:cNvSpPr>
                <a:spLocks/>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01"/>
              <p:cNvSpPr>
                <a:spLocks/>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47" name="Rectangle 102"/>
              <p:cNvSpPr>
                <a:spLocks noChangeArrowheads="1"/>
              </p:cNvSpPr>
              <p:nvPr/>
            </p:nvSpPr>
            <p:spPr bwMode="auto">
              <a:xfrm>
                <a:off x="5235575" y="4740275"/>
                <a:ext cx="58738" cy="222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03"/>
              <p:cNvSpPr>
                <a:spLocks/>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04"/>
              <p:cNvSpPr>
                <a:spLocks/>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50" name="Rectangle 105"/>
              <p:cNvSpPr>
                <a:spLocks noChangeArrowheads="1"/>
              </p:cNvSpPr>
              <p:nvPr/>
            </p:nvSpPr>
            <p:spPr bwMode="auto">
              <a:xfrm>
                <a:off x="5505450" y="4975225"/>
                <a:ext cx="23813" cy="587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106"/>
              <p:cNvSpPr>
                <a:spLocks/>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07"/>
              <p:cNvSpPr>
                <a:spLocks/>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53" name="Rectangle 108"/>
              <p:cNvSpPr>
                <a:spLocks noChangeArrowheads="1"/>
              </p:cNvSpPr>
              <p:nvPr/>
            </p:nvSpPr>
            <p:spPr bwMode="auto">
              <a:xfrm>
                <a:off x="5738813" y="4740275"/>
                <a:ext cx="60325" cy="222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54" name="Freeform 109"/>
              <p:cNvSpPr>
                <a:spLocks/>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55" name="Freeform 110"/>
              <p:cNvSpPr>
                <a:spLocks/>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11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grpSp>
        <p:sp>
          <p:nvSpPr>
            <p:cNvPr id="38" name="Oval 65"/>
            <p:cNvSpPr/>
            <p:nvPr/>
          </p:nvSpPr>
          <p:spPr>
            <a:xfrm>
              <a:off x="5088900" y="5276066"/>
              <a:ext cx="306060" cy="306060"/>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Freeform 112"/>
            <p:cNvSpPr>
              <a:spLocks noEditPoints="1"/>
            </p:cNvSpPr>
            <p:nvPr/>
          </p:nvSpPr>
          <p:spPr bwMode="auto">
            <a:xfrm>
              <a:off x="5155246" y="5350244"/>
              <a:ext cx="173369" cy="157704"/>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9" name="Oval 59"/>
            <p:cNvSpPr/>
            <p:nvPr/>
          </p:nvSpPr>
          <p:spPr>
            <a:xfrm>
              <a:off x="7496182" y="4461517"/>
              <a:ext cx="473068" cy="473068"/>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0" name="Group 114"/>
            <p:cNvGrpSpPr/>
            <p:nvPr/>
          </p:nvGrpSpPr>
          <p:grpSpPr>
            <a:xfrm>
              <a:off x="7599439" y="4571879"/>
              <a:ext cx="266554" cy="252345"/>
              <a:chOff x="2835275" y="3127375"/>
              <a:chExt cx="744538" cy="704850"/>
            </a:xfrm>
            <a:solidFill>
              <a:schemeClr val="bg1"/>
            </a:solidFill>
          </p:grpSpPr>
          <p:sp>
            <p:nvSpPr>
              <p:cNvPr id="31" name="Freeform 115"/>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16"/>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17"/>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18"/>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19"/>
              <p:cNvSpPr>
                <a:spLocks noEditPoints="1"/>
              </p:cNvSpPr>
              <p:nvPr/>
            </p:nvSpPr>
            <p:spPr bwMode="auto">
              <a:xfrm>
                <a:off x="3352800" y="3486150"/>
                <a:ext cx="200025" cy="2017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20"/>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21"/>
              <p:cNvSpPr>
                <a:spLocks/>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3" name="组合 2"/>
          <p:cNvGrpSpPr/>
          <p:nvPr/>
        </p:nvGrpSpPr>
        <p:grpSpPr>
          <a:xfrm>
            <a:off x="1594308" y="1541314"/>
            <a:ext cx="2472224" cy="521802"/>
            <a:chOff x="1390888" y="1931187"/>
            <a:chExt cx="2472224" cy="521802"/>
          </a:xfrm>
        </p:grpSpPr>
        <p:sp>
          <p:nvSpPr>
            <p:cNvPr id="118" name="TextBox 131"/>
            <p:cNvSpPr txBox="1"/>
            <p:nvPr/>
          </p:nvSpPr>
          <p:spPr>
            <a:xfrm>
              <a:off x="1390888" y="1931187"/>
              <a:ext cx="2472224" cy="369332"/>
            </a:xfrm>
            <a:prstGeom prst="rect">
              <a:avLst/>
            </a:prstGeom>
          </p:spPr>
          <p:txBody>
            <a:bodyPr wrap="square" rtlCol="0">
              <a:spAutoFit/>
            </a:bodyPr>
            <a:lstStyle/>
            <a:p>
              <a:pPr algn="r">
                <a:buClr>
                  <a:srgbClr val="C35954"/>
                </a:buClr>
                <a:buSzPct val="120000"/>
              </a:pPr>
              <a:r>
                <a:rPr lang="en-US" altLang="zh-CN" b="1" dirty="0">
                  <a:solidFill>
                    <a:srgbClr val="54D0CA"/>
                  </a:solidFill>
                  <a:latin typeface="Calibri" panose="020F0502020204030204" pitchFamily="34" charset="0"/>
                </a:rPr>
                <a:t>Entry</a:t>
              </a:r>
              <a:endParaRPr lang="zh-CN" altLang="en-US" b="1" dirty="0">
                <a:solidFill>
                  <a:srgbClr val="54D0CA"/>
                </a:solidFill>
                <a:latin typeface="Calibri" panose="020F0502020204030204" pitchFamily="34" charset="0"/>
              </a:endParaRPr>
            </a:p>
          </p:txBody>
        </p:sp>
        <p:sp>
          <p:nvSpPr>
            <p:cNvPr id="119" name="Rectangle 3"/>
            <p:cNvSpPr txBox="1">
              <a:spLocks noChangeArrowheads="1"/>
            </p:cNvSpPr>
            <p:nvPr/>
          </p:nvSpPr>
          <p:spPr bwMode="auto">
            <a:xfrm>
              <a:off x="1520041" y="2290893"/>
              <a:ext cx="2248070" cy="162096"/>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algn="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输入入口文件</a:t>
              </a:r>
            </a:p>
          </p:txBody>
        </p:sp>
      </p:grpSp>
      <p:grpSp>
        <p:nvGrpSpPr>
          <p:cNvPr id="23" name="组合 22"/>
          <p:cNvGrpSpPr/>
          <p:nvPr/>
        </p:nvGrpSpPr>
        <p:grpSpPr>
          <a:xfrm>
            <a:off x="945759" y="3474735"/>
            <a:ext cx="2472224" cy="697234"/>
            <a:chOff x="1390888" y="4643907"/>
            <a:chExt cx="2472224" cy="697234"/>
          </a:xfrm>
        </p:grpSpPr>
        <p:sp>
          <p:nvSpPr>
            <p:cNvPr id="121" name="TextBox 134"/>
            <p:cNvSpPr txBox="1"/>
            <p:nvPr/>
          </p:nvSpPr>
          <p:spPr>
            <a:xfrm>
              <a:off x="1390888" y="4643907"/>
              <a:ext cx="2472224" cy="369332"/>
            </a:xfrm>
            <a:prstGeom prst="rect">
              <a:avLst/>
            </a:prstGeom>
          </p:spPr>
          <p:txBody>
            <a:bodyPr wrap="square" rtlCol="0">
              <a:spAutoFit/>
            </a:bodyPr>
            <a:lstStyle/>
            <a:p>
              <a:pPr algn="r">
                <a:buClr>
                  <a:srgbClr val="C35954"/>
                </a:buClr>
                <a:buSzPct val="120000"/>
              </a:pPr>
              <a:r>
                <a:rPr lang="en-US" altLang="zh-CN" b="1" dirty="0">
                  <a:solidFill>
                    <a:srgbClr val="54D0CA"/>
                  </a:solidFill>
                  <a:latin typeface="Calibri" panose="020F0502020204030204" pitchFamily="34" charset="0"/>
                </a:rPr>
                <a:t>Module</a:t>
              </a:r>
              <a:endParaRPr lang="zh-CN" altLang="en-US" b="1" dirty="0">
                <a:solidFill>
                  <a:srgbClr val="54D0CA"/>
                </a:solidFill>
                <a:latin typeface="Calibri" panose="020F0502020204030204" pitchFamily="34" charset="0"/>
              </a:endParaRPr>
            </a:p>
          </p:txBody>
        </p:sp>
        <p:sp>
          <p:nvSpPr>
            <p:cNvPr id="122" name="Rectangle 3"/>
            <p:cNvSpPr txBox="1">
              <a:spLocks noChangeArrowheads="1"/>
            </p:cNvSpPr>
            <p:nvPr/>
          </p:nvSpPr>
          <p:spPr bwMode="auto">
            <a:xfrm>
              <a:off x="1520041" y="5003613"/>
              <a:ext cx="2248070" cy="337528"/>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algn="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在 </a:t>
              </a:r>
              <a:r>
                <a:rPr lang="en" altLang="zh-CN" dirty="0"/>
                <a:t>Webpack </a:t>
              </a:r>
              <a:r>
                <a:rPr lang="zh-CN" altLang="en-US" dirty="0"/>
                <a:t>里一切皆模块，一个模块对应着一个文件</a:t>
              </a:r>
            </a:p>
          </p:txBody>
        </p:sp>
      </p:grpSp>
      <p:grpSp>
        <p:nvGrpSpPr>
          <p:cNvPr id="22" name="组合 21"/>
          <p:cNvGrpSpPr/>
          <p:nvPr/>
        </p:nvGrpSpPr>
        <p:grpSpPr>
          <a:xfrm>
            <a:off x="1032364" y="2287747"/>
            <a:ext cx="2472224" cy="521802"/>
            <a:chOff x="1390888" y="3287546"/>
            <a:chExt cx="2472224" cy="521802"/>
          </a:xfrm>
        </p:grpSpPr>
        <p:sp>
          <p:nvSpPr>
            <p:cNvPr id="124" name="TextBox 137"/>
            <p:cNvSpPr txBox="1"/>
            <p:nvPr/>
          </p:nvSpPr>
          <p:spPr>
            <a:xfrm>
              <a:off x="1390888" y="3287546"/>
              <a:ext cx="2472224" cy="369332"/>
            </a:xfrm>
            <a:prstGeom prst="rect">
              <a:avLst/>
            </a:prstGeom>
          </p:spPr>
          <p:txBody>
            <a:bodyPr wrap="square" rtlCol="0">
              <a:spAutoFit/>
            </a:bodyPr>
            <a:lstStyle/>
            <a:p>
              <a:pPr algn="r">
                <a:buClr>
                  <a:srgbClr val="C35954"/>
                </a:buClr>
                <a:buSzPct val="120000"/>
              </a:pPr>
              <a:r>
                <a:rPr lang="en-US" altLang="zh-CN" b="1" dirty="0">
                  <a:solidFill>
                    <a:srgbClr val="54D0CA"/>
                  </a:solidFill>
                  <a:latin typeface="Calibri" panose="020F0502020204030204" pitchFamily="34" charset="0"/>
                </a:rPr>
                <a:t>Output</a:t>
              </a:r>
              <a:endParaRPr lang="zh-CN" altLang="en-US" b="1" dirty="0">
                <a:solidFill>
                  <a:srgbClr val="54D0CA"/>
                </a:solidFill>
                <a:latin typeface="Calibri" panose="020F0502020204030204" pitchFamily="34" charset="0"/>
              </a:endParaRPr>
            </a:p>
          </p:txBody>
        </p:sp>
        <p:sp>
          <p:nvSpPr>
            <p:cNvPr id="125" name="Rectangle 3"/>
            <p:cNvSpPr txBox="1">
              <a:spLocks noChangeArrowheads="1"/>
            </p:cNvSpPr>
            <p:nvPr/>
          </p:nvSpPr>
          <p:spPr bwMode="auto">
            <a:xfrm>
              <a:off x="1520041" y="3647252"/>
              <a:ext cx="2248070" cy="162096"/>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algn="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输出结果，配置一切你想要输出的结果</a:t>
              </a:r>
            </a:p>
          </p:txBody>
        </p:sp>
      </p:grpSp>
      <p:grpSp>
        <p:nvGrpSpPr>
          <p:cNvPr id="24" name="组合 23"/>
          <p:cNvGrpSpPr/>
          <p:nvPr/>
        </p:nvGrpSpPr>
        <p:grpSpPr>
          <a:xfrm>
            <a:off x="8292131" y="1390176"/>
            <a:ext cx="2472224" cy="697234"/>
            <a:chOff x="8328888" y="1931187"/>
            <a:chExt cx="2472224" cy="697234"/>
          </a:xfrm>
        </p:grpSpPr>
        <p:sp>
          <p:nvSpPr>
            <p:cNvPr id="127" name="TextBox 148"/>
            <p:cNvSpPr txBox="1"/>
            <p:nvPr/>
          </p:nvSpPr>
          <p:spPr>
            <a:xfrm>
              <a:off x="8328888" y="1931187"/>
              <a:ext cx="2472224" cy="369332"/>
            </a:xfrm>
            <a:prstGeom prst="rect">
              <a:avLst/>
            </a:prstGeom>
          </p:spPr>
          <p:txBody>
            <a:bodyPr wrap="square" rtlCol="0">
              <a:spAutoFit/>
            </a:bodyPr>
            <a:lstStyle/>
            <a:p>
              <a:pPr>
                <a:buClr>
                  <a:srgbClr val="C35954"/>
                </a:buClr>
                <a:buSzPct val="120000"/>
              </a:pPr>
              <a:r>
                <a:rPr lang="en-US" altLang="zh-CN" b="1" dirty="0">
                  <a:solidFill>
                    <a:srgbClr val="54D0CA"/>
                  </a:solidFill>
                  <a:latin typeface="Calibri" panose="020F0502020204030204" pitchFamily="34" charset="0"/>
                </a:rPr>
                <a:t>Chunk</a:t>
              </a:r>
              <a:endParaRPr lang="zh-CN" altLang="en-US" b="1" dirty="0">
                <a:solidFill>
                  <a:srgbClr val="54D0CA"/>
                </a:solidFill>
                <a:latin typeface="Calibri" panose="020F0502020204030204" pitchFamily="34" charset="0"/>
              </a:endParaRPr>
            </a:p>
          </p:txBody>
        </p:sp>
        <p:sp>
          <p:nvSpPr>
            <p:cNvPr id="128" name="Rectangle 3"/>
            <p:cNvSpPr txBox="1">
              <a:spLocks noChangeArrowheads="1"/>
            </p:cNvSpPr>
            <p:nvPr/>
          </p:nvSpPr>
          <p:spPr bwMode="auto">
            <a:xfrm>
              <a:off x="8423889" y="2290893"/>
              <a:ext cx="2168902" cy="337528"/>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一个 </a:t>
              </a:r>
              <a:r>
                <a:rPr lang="en" altLang="zh-CN" dirty="0"/>
                <a:t>Chunk </a:t>
              </a:r>
              <a:r>
                <a:rPr lang="zh-CN" altLang="en-US" dirty="0"/>
                <a:t>由多个模块组合而成，用于代码合并与分割</a:t>
              </a:r>
            </a:p>
          </p:txBody>
        </p:sp>
      </p:grpSp>
      <p:grpSp>
        <p:nvGrpSpPr>
          <p:cNvPr id="26" name="组合 25"/>
          <p:cNvGrpSpPr/>
          <p:nvPr/>
        </p:nvGrpSpPr>
        <p:grpSpPr>
          <a:xfrm>
            <a:off x="8463012" y="5201181"/>
            <a:ext cx="2472224" cy="1047651"/>
            <a:chOff x="8328888" y="4643907"/>
            <a:chExt cx="2472224" cy="1047651"/>
          </a:xfrm>
        </p:grpSpPr>
        <p:sp>
          <p:nvSpPr>
            <p:cNvPr id="130" name="TextBox 146"/>
            <p:cNvSpPr txBox="1"/>
            <p:nvPr/>
          </p:nvSpPr>
          <p:spPr>
            <a:xfrm>
              <a:off x="8328888" y="4643907"/>
              <a:ext cx="2472224" cy="369332"/>
            </a:xfrm>
            <a:prstGeom prst="rect">
              <a:avLst/>
            </a:prstGeom>
          </p:spPr>
          <p:txBody>
            <a:bodyPr wrap="square" rtlCol="0">
              <a:spAutoFit/>
            </a:bodyPr>
            <a:lstStyle/>
            <a:p>
              <a:pPr>
                <a:buClr>
                  <a:srgbClr val="C35954"/>
                </a:buClr>
                <a:buSzPct val="120000"/>
              </a:pPr>
              <a:r>
                <a:rPr lang="en-US" altLang="zh-CN" b="1" dirty="0" err="1">
                  <a:solidFill>
                    <a:srgbClr val="54D0CA"/>
                  </a:solidFill>
                  <a:latin typeface="Calibri" panose="020F0502020204030204" pitchFamily="34" charset="0"/>
                </a:rPr>
                <a:t>devServer</a:t>
              </a:r>
              <a:endParaRPr lang="zh-CN" altLang="en-US" b="1" dirty="0">
                <a:solidFill>
                  <a:srgbClr val="54D0CA"/>
                </a:solidFill>
                <a:latin typeface="Calibri" panose="020F0502020204030204" pitchFamily="34" charset="0"/>
              </a:endParaRPr>
            </a:p>
          </p:txBody>
        </p:sp>
        <p:sp>
          <p:nvSpPr>
            <p:cNvPr id="131" name="Rectangle 3"/>
            <p:cNvSpPr txBox="1">
              <a:spLocks noChangeArrowheads="1"/>
            </p:cNvSpPr>
            <p:nvPr/>
          </p:nvSpPr>
          <p:spPr bwMode="auto">
            <a:xfrm>
              <a:off x="8423889" y="5003613"/>
              <a:ext cx="2168902" cy="687945"/>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只有在通过 </a:t>
              </a:r>
              <a:r>
                <a:rPr lang="en" altLang="zh-CN" dirty="0" err="1"/>
                <a:t>DevServer</a:t>
              </a:r>
              <a:r>
                <a:rPr lang="en" altLang="zh-CN" dirty="0"/>
                <a:t> </a:t>
              </a:r>
              <a:r>
                <a:rPr lang="zh-CN" altLang="en-US" dirty="0"/>
                <a:t>去启动 </a:t>
              </a:r>
              <a:r>
                <a:rPr lang="en" altLang="zh-CN" dirty="0"/>
                <a:t>Webpack </a:t>
              </a:r>
              <a:r>
                <a:rPr lang="zh-CN" altLang="en-US" dirty="0"/>
                <a:t>时配置文件里 </a:t>
              </a:r>
              <a:r>
                <a:rPr lang="en" altLang="zh-CN" dirty="0" err="1"/>
                <a:t>devServer</a:t>
              </a:r>
              <a:r>
                <a:rPr lang="en" altLang="zh-CN" dirty="0"/>
                <a:t> </a:t>
              </a:r>
              <a:r>
                <a:rPr lang="zh-CN" altLang="en-US" dirty="0"/>
                <a:t>才会生效，因为这些参数所对应的功能都是 </a:t>
              </a:r>
              <a:r>
                <a:rPr lang="en" altLang="zh-CN" dirty="0" err="1"/>
                <a:t>DevServer</a:t>
              </a:r>
              <a:r>
                <a:rPr lang="en" altLang="zh-CN" dirty="0"/>
                <a:t> </a:t>
              </a:r>
              <a:r>
                <a:rPr lang="zh-CN" altLang="en-US" dirty="0"/>
                <a:t>提供的</a:t>
              </a:r>
            </a:p>
          </p:txBody>
        </p:sp>
      </p:grpSp>
      <p:grpSp>
        <p:nvGrpSpPr>
          <p:cNvPr id="25" name="组合 24"/>
          <p:cNvGrpSpPr/>
          <p:nvPr/>
        </p:nvGrpSpPr>
        <p:grpSpPr>
          <a:xfrm>
            <a:off x="8673405" y="2435730"/>
            <a:ext cx="2472224" cy="697234"/>
            <a:chOff x="8328888" y="3287546"/>
            <a:chExt cx="2472224" cy="697234"/>
          </a:xfrm>
        </p:grpSpPr>
        <p:sp>
          <p:nvSpPr>
            <p:cNvPr id="133" name="TextBox 144"/>
            <p:cNvSpPr txBox="1"/>
            <p:nvPr/>
          </p:nvSpPr>
          <p:spPr>
            <a:xfrm>
              <a:off x="8328888" y="3287546"/>
              <a:ext cx="2472224" cy="369332"/>
            </a:xfrm>
            <a:prstGeom prst="rect">
              <a:avLst/>
            </a:prstGeom>
          </p:spPr>
          <p:txBody>
            <a:bodyPr wrap="square" rtlCol="0">
              <a:spAutoFit/>
            </a:bodyPr>
            <a:lstStyle/>
            <a:p>
              <a:pPr>
                <a:buClr>
                  <a:srgbClr val="C35954"/>
                </a:buClr>
                <a:buSzPct val="120000"/>
              </a:pPr>
              <a:r>
                <a:rPr lang="en-US" altLang="zh-CN" b="1" dirty="0">
                  <a:solidFill>
                    <a:srgbClr val="54D0CA"/>
                  </a:solidFill>
                  <a:latin typeface="Calibri" panose="020F0502020204030204" pitchFamily="34" charset="0"/>
                </a:rPr>
                <a:t>Loader</a:t>
              </a:r>
              <a:endParaRPr lang="zh-CN" altLang="en-US" b="1" dirty="0">
                <a:solidFill>
                  <a:srgbClr val="54D0CA"/>
                </a:solidFill>
                <a:latin typeface="Calibri" panose="020F0502020204030204" pitchFamily="34" charset="0"/>
              </a:endParaRPr>
            </a:p>
          </p:txBody>
        </p:sp>
        <p:sp>
          <p:nvSpPr>
            <p:cNvPr id="134" name="Rectangle 3"/>
            <p:cNvSpPr txBox="1">
              <a:spLocks noChangeArrowheads="1"/>
            </p:cNvSpPr>
            <p:nvPr/>
          </p:nvSpPr>
          <p:spPr bwMode="auto">
            <a:xfrm>
              <a:off x="8423889" y="3647252"/>
              <a:ext cx="2168902" cy="337528"/>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模块转换器，用于把模块原内容按照需求转换成新内容</a:t>
              </a:r>
            </a:p>
          </p:txBody>
        </p:sp>
      </p:grpSp>
      <p:grpSp>
        <p:nvGrpSpPr>
          <p:cNvPr id="135" name="组合 134"/>
          <p:cNvGrpSpPr/>
          <p:nvPr/>
        </p:nvGrpSpPr>
        <p:grpSpPr>
          <a:xfrm>
            <a:off x="447675" y="367239"/>
            <a:ext cx="513548" cy="575736"/>
            <a:chOff x="447675" y="367239"/>
            <a:chExt cx="513548" cy="575736"/>
          </a:xfrm>
        </p:grpSpPr>
        <p:sp>
          <p:nvSpPr>
            <p:cNvPr id="136" name="等腰三角形 135"/>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等腰三角形 136"/>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a:xfrm>
            <a:off x="1017388" y="409286"/>
            <a:ext cx="2175852" cy="400110"/>
          </a:xfrm>
          <a:prstGeom prst="rect">
            <a:avLst/>
          </a:prstGeom>
        </p:spPr>
        <p:txBody>
          <a:bodyPr wrap="none">
            <a:spAutoFit/>
          </a:bodyPr>
          <a:lstStyle/>
          <a:p>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Webpack</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基础配置</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sp>
        <p:nvSpPr>
          <p:cNvPr id="28" name="文本框 27">
            <a:extLst>
              <a:ext uri="{FF2B5EF4-FFF2-40B4-BE49-F238E27FC236}">
                <a16:creationId xmlns:a16="http://schemas.microsoft.com/office/drawing/2014/main" id="{7A74A13F-698B-314F-A6AC-C9FD844E55C5}"/>
              </a:ext>
            </a:extLst>
          </p:cNvPr>
          <p:cNvSpPr txBox="1"/>
          <p:nvPr/>
        </p:nvSpPr>
        <p:spPr>
          <a:xfrm>
            <a:off x="1019233" y="913745"/>
            <a:ext cx="5103641" cy="523220"/>
          </a:xfrm>
          <a:prstGeom prst="rect">
            <a:avLst/>
          </a:prstGeom>
          <a:noFill/>
        </p:spPr>
        <p:txBody>
          <a:bodyPr wrap="none" rtlCol="0">
            <a:spAutoFit/>
          </a:bodyPr>
          <a:lstStyle/>
          <a:p>
            <a:r>
              <a:rPr kumimoji="1" lang="zh-CN" altLang="en-US" sz="1400" dirty="0">
                <a:solidFill>
                  <a:schemeClr val="bg1">
                    <a:lumMod val="95000"/>
                  </a:schemeClr>
                </a:solidFill>
              </a:rPr>
              <a:t>安 装  </a:t>
            </a:r>
            <a:r>
              <a:rPr lang="en" altLang="zh-CN" sz="1400" dirty="0" err="1">
                <a:solidFill>
                  <a:schemeClr val="bg1">
                    <a:lumMod val="95000"/>
                  </a:schemeClr>
                </a:solidFill>
              </a:rPr>
              <a:t>npm</a:t>
            </a:r>
            <a:r>
              <a:rPr lang="en" altLang="zh-CN" sz="1400" dirty="0">
                <a:solidFill>
                  <a:schemeClr val="bg1">
                    <a:lumMod val="95000"/>
                  </a:schemeClr>
                </a:solidFill>
              </a:rPr>
              <a:t> </a:t>
            </a:r>
            <a:r>
              <a:rPr lang="en" altLang="zh-CN" sz="1400" dirty="0" err="1">
                <a:solidFill>
                  <a:schemeClr val="bg1">
                    <a:lumMod val="95000"/>
                  </a:schemeClr>
                </a:solidFill>
              </a:rPr>
              <a:t>i</a:t>
            </a:r>
            <a:r>
              <a:rPr lang="en" altLang="zh-CN" sz="1400" dirty="0">
                <a:solidFill>
                  <a:schemeClr val="bg1">
                    <a:lumMod val="95000"/>
                  </a:schemeClr>
                </a:solidFill>
              </a:rPr>
              <a:t> -g webpack</a:t>
            </a:r>
            <a:r>
              <a:rPr lang="zh-CN" altLang="en-US" sz="1400" dirty="0">
                <a:solidFill>
                  <a:schemeClr val="bg1">
                    <a:lumMod val="95000"/>
                  </a:schemeClr>
                </a:solidFill>
              </a:rPr>
              <a:t>  创建</a:t>
            </a:r>
            <a:r>
              <a:rPr lang="en-US" altLang="zh-CN" sz="1400" dirty="0" err="1">
                <a:solidFill>
                  <a:schemeClr val="bg1">
                    <a:lumMod val="95000"/>
                  </a:schemeClr>
                </a:solidFill>
              </a:rPr>
              <a:t>webpack.config.js</a:t>
            </a:r>
            <a:r>
              <a:rPr lang="zh-CN" altLang="en-US" sz="1400" dirty="0">
                <a:solidFill>
                  <a:schemeClr val="bg1">
                    <a:lumMod val="95000"/>
                  </a:schemeClr>
                </a:solidFill>
              </a:rPr>
              <a:t>文件  </a:t>
            </a:r>
            <a:r>
              <a:rPr lang="en-US" altLang="zh-CN" sz="1400" dirty="0" err="1">
                <a:solidFill>
                  <a:schemeClr val="bg1">
                    <a:lumMod val="95000"/>
                  </a:schemeClr>
                </a:solidFill>
              </a:rPr>
              <a:t>package.json</a:t>
            </a:r>
            <a:r>
              <a:rPr lang="en-US" altLang="zh-CN" sz="1400" dirty="0">
                <a:solidFill>
                  <a:schemeClr val="bg1">
                    <a:lumMod val="95000"/>
                  </a:schemeClr>
                </a:solidFill>
              </a:rPr>
              <a:t> </a:t>
            </a:r>
          </a:p>
          <a:p>
            <a:r>
              <a:rPr lang="zh-CN" altLang="en-US" sz="1400" dirty="0">
                <a:solidFill>
                  <a:schemeClr val="bg1">
                    <a:lumMod val="95000"/>
                  </a:schemeClr>
                </a:solidFill>
              </a:rPr>
              <a:t>创建执行命令 </a:t>
            </a:r>
            <a:r>
              <a:rPr lang="en" altLang="zh-CN" sz="1400" dirty="0">
                <a:solidFill>
                  <a:schemeClr val="bg1">
                    <a:lumMod val="95000"/>
                  </a:schemeClr>
                </a:solidFill>
              </a:rPr>
              <a:t>"start": "webpack --config </a:t>
            </a:r>
            <a:r>
              <a:rPr lang="en" altLang="zh-CN" sz="1400" dirty="0" err="1">
                <a:solidFill>
                  <a:schemeClr val="bg1">
                    <a:lumMod val="95000"/>
                  </a:schemeClr>
                </a:solidFill>
              </a:rPr>
              <a:t>webpack.config.js</a:t>
            </a:r>
            <a:r>
              <a:rPr lang="en" altLang="zh-CN" sz="1400" dirty="0">
                <a:solidFill>
                  <a:schemeClr val="bg1">
                    <a:lumMod val="95000"/>
                  </a:schemeClr>
                </a:solidFill>
              </a:rPr>
              <a:t>"</a:t>
            </a:r>
            <a:endParaRPr kumimoji="1" lang="zh-CN" altLang="en-US" sz="1400" dirty="0">
              <a:solidFill>
                <a:schemeClr val="bg1">
                  <a:lumMod val="95000"/>
                </a:schemeClr>
              </a:solidFill>
            </a:endParaRPr>
          </a:p>
        </p:txBody>
      </p:sp>
      <p:grpSp>
        <p:nvGrpSpPr>
          <p:cNvPr id="140" name="组合 139">
            <a:extLst>
              <a:ext uri="{FF2B5EF4-FFF2-40B4-BE49-F238E27FC236}">
                <a16:creationId xmlns:a16="http://schemas.microsoft.com/office/drawing/2014/main" id="{520AF0F0-C00F-0747-9C94-0B6C3848D716}"/>
              </a:ext>
            </a:extLst>
          </p:cNvPr>
          <p:cNvGrpSpPr/>
          <p:nvPr/>
        </p:nvGrpSpPr>
        <p:grpSpPr>
          <a:xfrm>
            <a:off x="8920806" y="3828393"/>
            <a:ext cx="2472224" cy="886004"/>
            <a:chOff x="8328888" y="4643907"/>
            <a:chExt cx="2472224" cy="886004"/>
          </a:xfrm>
        </p:grpSpPr>
        <p:sp>
          <p:nvSpPr>
            <p:cNvPr id="141" name="TextBox 146">
              <a:extLst>
                <a:ext uri="{FF2B5EF4-FFF2-40B4-BE49-F238E27FC236}">
                  <a16:creationId xmlns:a16="http://schemas.microsoft.com/office/drawing/2014/main" id="{41832D7B-A80D-BD4D-ACAB-0A882E5629BC}"/>
                </a:ext>
              </a:extLst>
            </p:cNvPr>
            <p:cNvSpPr txBox="1"/>
            <p:nvPr/>
          </p:nvSpPr>
          <p:spPr>
            <a:xfrm>
              <a:off x="8328888" y="4643907"/>
              <a:ext cx="2472224" cy="369332"/>
            </a:xfrm>
            <a:prstGeom prst="rect">
              <a:avLst/>
            </a:prstGeom>
          </p:spPr>
          <p:txBody>
            <a:bodyPr wrap="square" rtlCol="0">
              <a:spAutoFit/>
            </a:bodyPr>
            <a:lstStyle/>
            <a:p>
              <a:pPr>
                <a:buClr>
                  <a:srgbClr val="C35954"/>
                </a:buClr>
                <a:buSzPct val="120000"/>
              </a:pPr>
              <a:r>
                <a:rPr lang="en-US" altLang="zh-CN" b="1" dirty="0">
                  <a:solidFill>
                    <a:srgbClr val="54D0CA"/>
                  </a:solidFill>
                  <a:latin typeface="Calibri" panose="020F0502020204030204" pitchFamily="34" charset="0"/>
                </a:rPr>
                <a:t>Plugin</a:t>
              </a:r>
              <a:endParaRPr lang="zh-CN" altLang="en-US" b="1" dirty="0">
                <a:solidFill>
                  <a:srgbClr val="54D0CA"/>
                </a:solidFill>
                <a:latin typeface="Calibri" panose="020F0502020204030204" pitchFamily="34" charset="0"/>
              </a:endParaRPr>
            </a:p>
          </p:txBody>
        </p:sp>
        <p:sp>
          <p:nvSpPr>
            <p:cNvPr id="142" name="Rectangle 3">
              <a:extLst>
                <a:ext uri="{FF2B5EF4-FFF2-40B4-BE49-F238E27FC236}">
                  <a16:creationId xmlns:a16="http://schemas.microsoft.com/office/drawing/2014/main" id="{700BA681-6AE6-6E4D-88FF-FAFCAC7875B0}"/>
                </a:ext>
              </a:extLst>
            </p:cNvPr>
            <p:cNvSpPr txBox="1">
              <a:spLocks noChangeArrowheads="1"/>
            </p:cNvSpPr>
            <p:nvPr/>
          </p:nvSpPr>
          <p:spPr bwMode="auto">
            <a:xfrm>
              <a:off x="8423889" y="5003613"/>
              <a:ext cx="2168902" cy="526298"/>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t>在 </a:t>
              </a:r>
              <a:r>
                <a:rPr lang="en" altLang="zh-CN" dirty="0"/>
                <a:t>Webpack </a:t>
              </a:r>
              <a:r>
                <a:rPr lang="zh-CN" altLang="en-US" dirty="0"/>
                <a:t>构建流程中的特定时机注入扩展逻辑来改变构建结果或做你想要的事情</a:t>
              </a:r>
            </a:p>
          </p:txBody>
        </p:sp>
      </p:grpSp>
      <p:grpSp>
        <p:nvGrpSpPr>
          <p:cNvPr id="143" name="组合 142">
            <a:extLst>
              <a:ext uri="{FF2B5EF4-FFF2-40B4-BE49-F238E27FC236}">
                <a16:creationId xmlns:a16="http://schemas.microsoft.com/office/drawing/2014/main" id="{997510AA-8C12-4B43-B859-A6331C1B50AC}"/>
              </a:ext>
            </a:extLst>
          </p:cNvPr>
          <p:cNvGrpSpPr/>
          <p:nvPr/>
        </p:nvGrpSpPr>
        <p:grpSpPr>
          <a:xfrm>
            <a:off x="2406708" y="5091944"/>
            <a:ext cx="2472224" cy="697234"/>
            <a:chOff x="8328888" y="4643907"/>
            <a:chExt cx="2472224" cy="697234"/>
          </a:xfrm>
        </p:grpSpPr>
        <p:sp>
          <p:nvSpPr>
            <p:cNvPr id="144" name="TextBox 146">
              <a:extLst>
                <a:ext uri="{FF2B5EF4-FFF2-40B4-BE49-F238E27FC236}">
                  <a16:creationId xmlns:a16="http://schemas.microsoft.com/office/drawing/2014/main" id="{84BDE61A-BD07-C54E-BD7B-56B369616EB6}"/>
                </a:ext>
              </a:extLst>
            </p:cNvPr>
            <p:cNvSpPr txBox="1"/>
            <p:nvPr/>
          </p:nvSpPr>
          <p:spPr>
            <a:xfrm>
              <a:off x="8328888" y="4643907"/>
              <a:ext cx="2472224" cy="369332"/>
            </a:xfrm>
            <a:prstGeom prst="rect">
              <a:avLst/>
            </a:prstGeom>
          </p:spPr>
          <p:txBody>
            <a:bodyPr wrap="square" rtlCol="0">
              <a:spAutoFit/>
            </a:bodyPr>
            <a:lstStyle/>
            <a:p>
              <a:pPr>
                <a:buClr>
                  <a:srgbClr val="C35954"/>
                </a:buClr>
                <a:buSzPct val="120000"/>
              </a:pPr>
              <a:r>
                <a:rPr lang="en-US" altLang="zh-CN" b="1" dirty="0">
                  <a:solidFill>
                    <a:srgbClr val="54D0CA"/>
                  </a:solidFill>
                  <a:latin typeface="Calibri" panose="020F0502020204030204" pitchFamily="34" charset="0"/>
                </a:rPr>
                <a:t>Resolve</a:t>
              </a:r>
              <a:endParaRPr lang="zh-CN" altLang="en-US" b="1" dirty="0">
                <a:solidFill>
                  <a:srgbClr val="54D0CA"/>
                </a:solidFill>
                <a:latin typeface="Calibri" panose="020F0502020204030204" pitchFamily="34" charset="0"/>
              </a:endParaRPr>
            </a:p>
          </p:txBody>
        </p:sp>
        <p:sp>
          <p:nvSpPr>
            <p:cNvPr id="145" name="Rectangle 3">
              <a:extLst>
                <a:ext uri="{FF2B5EF4-FFF2-40B4-BE49-F238E27FC236}">
                  <a16:creationId xmlns:a16="http://schemas.microsoft.com/office/drawing/2014/main" id="{0FE1612B-779D-D74F-B3DD-53E65DC340F3}"/>
                </a:ext>
              </a:extLst>
            </p:cNvPr>
            <p:cNvSpPr txBox="1">
              <a:spLocks noChangeArrowheads="1"/>
            </p:cNvSpPr>
            <p:nvPr/>
          </p:nvSpPr>
          <p:spPr bwMode="auto">
            <a:xfrm>
              <a:off x="8423889" y="5003613"/>
              <a:ext cx="2168902" cy="337528"/>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en" altLang="zh-CN" dirty="0"/>
                <a:t>Resolve </a:t>
              </a:r>
              <a:r>
                <a:rPr lang="zh-CN" altLang="en-US" dirty="0"/>
                <a:t>配置 </a:t>
              </a:r>
              <a:r>
                <a:rPr lang="en" altLang="zh-CN" dirty="0"/>
                <a:t>Webpack </a:t>
              </a:r>
              <a:r>
                <a:rPr lang="zh-CN" altLang="en-US" dirty="0"/>
                <a:t>如何寻找模块所对应的文件</a:t>
              </a:r>
            </a:p>
          </p:txBody>
        </p:sp>
      </p:grpSp>
    </p:spTree>
    <p:extLst>
      <p:ext uri="{BB962C8B-B14F-4D97-AF65-F5344CB8AC3E}">
        <p14:creationId xmlns:p14="http://schemas.microsoft.com/office/powerpoint/2010/main" val="15115368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9"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0-#ppt_w/2"/>
                                          </p:val>
                                        </p:tav>
                                        <p:tav tm="100000">
                                          <p:val>
                                            <p:strVal val="#ppt_x"/>
                                          </p:val>
                                        </p:tav>
                                      </p:tavLst>
                                    </p:anim>
                                    <p:anim calcmode="lin" valueType="num">
                                      <p:cBhvr additive="base">
                                        <p:cTn id="15" dur="1000" fill="hold"/>
                                        <p:tgtEl>
                                          <p:spTgt spid="3"/>
                                        </p:tgtEl>
                                        <p:attrNameLst>
                                          <p:attrName>ppt_y</p:attrName>
                                        </p:attrNameLst>
                                      </p:cBhvr>
                                      <p:tavLst>
                                        <p:tav tm="0">
                                          <p:val>
                                            <p:strVal val="0-#ppt_h/2"/>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1000" fill="hold"/>
                                        <p:tgtEl>
                                          <p:spTgt spid="22"/>
                                        </p:tgtEl>
                                        <p:attrNameLst>
                                          <p:attrName>ppt_x</p:attrName>
                                        </p:attrNameLst>
                                      </p:cBhvr>
                                      <p:tavLst>
                                        <p:tav tm="0">
                                          <p:val>
                                            <p:strVal val="0-#ppt_w/2"/>
                                          </p:val>
                                        </p:tav>
                                        <p:tav tm="100000">
                                          <p:val>
                                            <p:strVal val="#ppt_x"/>
                                          </p:val>
                                        </p:tav>
                                      </p:tavLst>
                                    </p:anim>
                                    <p:anim calcmode="lin" valueType="num">
                                      <p:cBhvr additive="base">
                                        <p:cTn id="19" dur="1000" fill="hold"/>
                                        <p:tgtEl>
                                          <p:spTgt spid="22"/>
                                        </p:tgtEl>
                                        <p:attrNameLst>
                                          <p:attrName>ppt_y</p:attrName>
                                        </p:attrNameLst>
                                      </p:cBhvr>
                                      <p:tavLst>
                                        <p:tav tm="0">
                                          <p:val>
                                            <p:strVal val="#ppt_y"/>
                                          </p:val>
                                        </p:tav>
                                        <p:tav tm="100000">
                                          <p:val>
                                            <p:strVal val="#ppt_y"/>
                                          </p:val>
                                        </p:tav>
                                      </p:tavLst>
                                    </p:anim>
                                  </p:childTnLst>
                                </p:cTn>
                              </p:par>
                              <p:par>
                                <p:cTn id="20" presetID="2" presetClass="entr" presetSubtype="12"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1000" fill="hold"/>
                                        <p:tgtEl>
                                          <p:spTgt spid="23"/>
                                        </p:tgtEl>
                                        <p:attrNameLst>
                                          <p:attrName>ppt_x</p:attrName>
                                        </p:attrNameLst>
                                      </p:cBhvr>
                                      <p:tavLst>
                                        <p:tav tm="0">
                                          <p:val>
                                            <p:strVal val="0-#ppt_w/2"/>
                                          </p:val>
                                        </p:tav>
                                        <p:tav tm="100000">
                                          <p:val>
                                            <p:strVal val="#ppt_x"/>
                                          </p:val>
                                        </p:tav>
                                      </p:tavLst>
                                    </p:anim>
                                    <p:anim calcmode="lin" valueType="num">
                                      <p:cBhvr additive="base">
                                        <p:cTn id="23" dur="10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3"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000" fill="hold"/>
                                        <p:tgtEl>
                                          <p:spTgt spid="24"/>
                                        </p:tgtEl>
                                        <p:attrNameLst>
                                          <p:attrName>ppt_x</p:attrName>
                                        </p:attrNameLst>
                                      </p:cBhvr>
                                      <p:tavLst>
                                        <p:tav tm="0">
                                          <p:val>
                                            <p:strVal val="1+#ppt_w/2"/>
                                          </p:val>
                                        </p:tav>
                                        <p:tav tm="100000">
                                          <p:val>
                                            <p:strVal val="#ppt_x"/>
                                          </p:val>
                                        </p:tav>
                                      </p:tavLst>
                                    </p:anim>
                                    <p:anim calcmode="lin" valueType="num">
                                      <p:cBhvr additive="base">
                                        <p:cTn id="27" dur="1000" fill="hold"/>
                                        <p:tgtEl>
                                          <p:spTgt spid="24"/>
                                        </p:tgtEl>
                                        <p:attrNameLst>
                                          <p:attrName>ppt_y</p:attrName>
                                        </p:attrNameLst>
                                      </p:cBhvr>
                                      <p:tavLst>
                                        <p:tav tm="0">
                                          <p:val>
                                            <p:strVal val="0-#ppt_h/2"/>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1000" fill="hold"/>
                                        <p:tgtEl>
                                          <p:spTgt spid="25"/>
                                        </p:tgtEl>
                                        <p:attrNameLst>
                                          <p:attrName>ppt_x</p:attrName>
                                        </p:attrNameLst>
                                      </p:cBhvr>
                                      <p:tavLst>
                                        <p:tav tm="0">
                                          <p:val>
                                            <p:strVal val="1+#ppt_w/2"/>
                                          </p:val>
                                        </p:tav>
                                        <p:tav tm="100000">
                                          <p:val>
                                            <p:strVal val="#ppt_x"/>
                                          </p:val>
                                        </p:tav>
                                      </p:tavLst>
                                    </p:anim>
                                    <p:anim calcmode="lin" valueType="num">
                                      <p:cBhvr additive="base">
                                        <p:cTn id="31" dur="1000" fill="hold"/>
                                        <p:tgtEl>
                                          <p:spTgt spid="25"/>
                                        </p:tgtEl>
                                        <p:attrNameLst>
                                          <p:attrName>ppt_y</p:attrName>
                                        </p:attrNameLst>
                                      </p:cBhvr>
                                      <p:tavLst>
                                        <p:tav tm="0">
                                          <p:val>
                                            <p:strVal val="#ppt_y"/>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1000" fill="hold"/>
                                        <p:tgtEl>
                                          <p:spTgt spid="26"/>
                                        </p:tgtEl>
                                        <p:attrNameLst>
                                          <p:attrName>ppt_x</p:attrName>
                                        </p:attrNameLst>
                                      </p:cBhvr>
                                      <p:tavLst>
                                        <p:tav tm="0">
                                          <p:val>
                                            <p:strVal val="1+#ppt_w/2"/>
                                          </p:val>
                                        </p:tav>
                                        <p:tav tm="100000">
                                          <p:val>
                                            <p:strVal val="#ppt_x"/>
                                          </p:val>
                                        </p:tav>
                                      </p:tavLst>
                                    </p:anim>
                                    <p:anim calcmode="lin" valueType="num">
                                      <p:cBhvr additive="base">
                                        <p:cTn id="35" dur="1000" fill="hold"/>
                                        <p:tgtEl>
                                          <p:spTgt spid="26"/>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0"/>
                                  </p:stCondLst>
                                  <p:childTnLst>
                                    <p:set>
                                      <p:cBhvr>
                                        <p:cTn id="37" dur="1" fill="hold">
                                          <p:stCondLst>
                                            <p:cond delay="0"/>
                                          </p:stCondLst>
                                        </p:cTn>
                                        <p:tgtEl>
                                          <p:spTgt spid="140"/>
                                        </p:tgtEl>
                                        <p:attrNameLst>
                                          <p:attrName>style.visibility</p:attrName>
                                        </p:attrNameLst>
                                      </p:cBhvr>
                                      <p:to>
                                        <p:strVal val="visible"/>
                                      </p:to>
                                    </p:set>
                                    <p:anim calcmode="lin" valueType="num">
                                      <p:cBhvr additive="base">
                                        <p:cTn id="38" dur="1000" fill="hold"/>
                                        <p:tgtEl>
                                          <p:spTgt spid="140"/>
                                        </p:tgtEl>
                                        <p:attrNameLst>
                                          <p:attrName>ppt_x</p:attrName>
                                        </p:attrNameLst>
                                      </p:cBhvr>
                                      <p:tavLst>
                                        <p:tav tm="0">
                                          <p:val>
                                            <p:strVal val="1+#ppt_w/2"/>
                                          </p:val>
                                        </p:tav>
                                        <p:tav tm="100000">
                                          <p:val>
                                            <p:strVal val="#ppt_x"/>
                                          </p:val>
                                        </p:tav>
                                      </p:tavLst>
                                    </p:anim>
                                    <p:anim calcmode="lin" valueType="num">
                                      <p:cBhvr additive="base">
                                        <p:cTn id="39" dur="1000" fill="hold"/>
                                        <p:tgtEl>
                                          <p:spTgt spid="140"/>
                                        </p:tgtEl>
                                        <p:attrNameLst>
                                          <p:attrName>ppt_y</p:attrName>
                                        </p:attrNameLst>
                                      </p:cBhvr>
                                      <p:tavLst>
                                        <p:tav tm="0">
                                          <p:val>
                                            <p:strVal val="1+#ppt_h/2"/>
                                          </p:val>
                                        </p:tav>
                                        <p:tav tm="100000">
                                          <p:val>
                                            <p:strVal val="#ppt_y"/>
                                          </p:val>
                                        </p:tav>
                                      </p:tavLst>
                                    </p:anim>
                                  </p:childTnLst>
                                </p:cTn>
                              </p:par>
                              <p:par>
                                <p:cTn id="40" presetID="2" presetClass="entr" presetSubtype="6" fill="hold" nodeType="withEffect">
                                  <p:stCondLst>
                                    <p:cond delay="0"/>
                                  </p:stCondLst>
                                  <p:childTnLst>
                                    <p:set>
                                      <p:cBhvr>
                                        <p:cTn id="41" dur="1" fill="hold">
                                          <p:stCondLst>
                                            <p:cond delay="0"/>
                                          </p:stCondLst>
                                        </p:cTn>
                                        <p:tgtEl>
                                          <p:spTgt spid="143"/>
                                        </p:tgtEl>
                                        <p:attrNameLst>
                                          <p:attrName>style.visibility</p:attrName>
                                        </p:attrNameLst>
                                      </p:cBhvr>
                                      <p:to>
                                        <p:strVal val="visible"/>
                                      </p:to>
                                    </p:set>
                                    <p:anim calcmode="lin" valueType="num">
                                      <p:cBhvr additive="base">
                                        <p:cTn id="42" dur="1000" fill="hold"/>
                                        <p:tgtEl>
                                          <p:spTgt spid="143"/>
                                        </p:tgtEl>
                                        <p:attrNameLst>
                                          <p:attrName>ppt_x</p:attrName>
                                        </p:attrNameLst>
                                      </p:cBhvr>
                                      <p:tavLst>
                                        <p:tav tm="0">
                                          <p:val>
                                            <p:strVal val="1+#ppt_w/2"/>
                                          </p:val>
                                        </p:tav>
                                        <p:tav tm="100000">
                                          <p:val>
                                            <p:strVal val="#ppt_x"/>
                                          </p:val>
                                        </p:tav>
                                      </p:tavLst>
                                    </p:anim>
                                    <p:anim calcmode="lin" valueType="num">
                                      <p:cBhvr additive="base">
                                        <p:cTn id="43" dur="1000" fill="hold"/>
                                        <p:tgtEl>
                                          <p:spTgt spid="1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63988C-522D-9941-A652-8834983BD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200775" cy="6858000"/>
          </a:xfrm>
          <a:prstGeom prst="rect">
            <a:avLst/>
          </a:prstGeom>
        </p:spPr>
      </p:pic>
      <p:pic>
        <p:nvPicPr>
          <p:cNvPr id="5" name="图片 4">
            <a:extLst>
              <a:ext uri="{FF2B5EF4-FFF2-40B4-BE49-F238E27FC236}">
                <a16:creationId xmlns:a16="http://schemas.microsoft.com/office/drawing/2014/main" id="{1EF93D4C-89AA-A847-8547-021B60402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088" y="0"/>
            <a:ext cx="5776912" cy="6858000"/>
          </a:xfrm>
          <a:prstGeom prst="rect">
            <a:avLst/>
          </a:prstGeom>
        </p:spPr>
      </p:pic>
    </p:spTree>
    <p:extLst>
      <p:ext uri="{BB962C8B-B14F-4D97-AF65-F5344CB8AC3E}">
        <p14:creationId xmlns:p14="http://schemas.microsoft.com/office/powerpoint/2010/main" val="206900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A60D9C-1DEA-7A4D-A45E-C220471D4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715000" cy="2114550"/>
          </a:xfrm>
          <a:prstGeom prst="rect">
            <a:avLst/>
          </a:prstGeom>
        </p:spPr>
      </p:pic>
      <p:pic>
        <p:nvPicPr>
          <p:cNvPr id="5" name="图片 4">
            <a:extLst>
              <a:ext uri="{FF2B5EF4-FFF2-40B4-BE49-F238E27FC236}">
                <a16:creationId xmlns:a16="http://schemas.microsoft.com/office/drawing/2014/main" id="{C2115225-D03F-D349-B369-A471C1F26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28573"/>
            <a:ext cx="6477000" cy="2143124"/>
          </a:xfrm>
          <a:prstGeom prst="rect">
            <a:avLst/>
          </a:prstGeom>
        </p:spPr>
      </p:pic>
      <p:pic>
        <p:nvPicPr>
          <p:cNvPr id="7" name="图片 6">
            <a:extLst>
              <a:ext uri="{FF2B5EF4-FFF2-40B4-BE49-F238E27FC236}">
                <a16:creationId xmlns:a16="http://schemas.microsoft.com/office/drawing/2014/main" id="{3055FDEF-353B-BF44-8B16-926221FD8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4551"/>
            <a:ext cx="12192000" cy="4743449"/>
          </a:xfrm>
          <a:prstGeom prst="rect">
            <a:avLst/>
          </a:prstGeom>
        </p:spPr>
      </p:pic>
    </p:spTree>
    <p:extLst>
      <p:ext uri="{BB962C8B-B14F-4D97-AF65-F5344CB8AC3E}">
        <p14:creationId xmlns:p14="http://schemas.microsoft.com/office/powerpoint/2010/main" val="3652317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1"/>
          <p:cNvSpPr/>
          <p:nvPr/>
        </p:nvSpPr>
        <p:spPr>
          <a:xfrm>
            <a:off x="2206337" y="1964748"/>
            <a:ext cx="2233280" cy="2233280"/>
          </a:xfrm>
          <a:prstGeom prst="ellipse">
            <a:avLst/>
          </a:prstGeom>
          <a:noFill/>
          <a:ln w="25400">
            <a:gradFill>
              <a:gsLst>
                <a:gs pos="0">
                  <a:srgbClr val="54D0CA"/>
                </a:gs>
                <a:gs pos="100000">
                  <a:srgbClr val="2A999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a:solidFill>
                <a:schemeClr val="lt1"/>
              </a:solidFill>
            </a:endParaRPr>
          </a:p>
        </p:txBody>
      </p:sp>
      <p:sp>
        <p:nvSpPr>
          <p:cNvPr id="3" name="Oval 33"/>
          <p:cNvSpPr/>
          <p:nvPr/>
        </p:nvSpPr>
        <p:spPr>
          <a:xfrm>
            <a:off x="4979361" y="1964748"/>
            <a:ext cx="2233280" cy="2233280"/>
          </a:xfrm>
          <a:prstGeom prst="ellipse">
            <a:avLst/>
          </a:prstGeom>
          <a:blipFill>
            <a:blip r:embed="rId3"/>
            <a:stretch>
              <a:fillRect/>
            </a:stretch>
          </a:blipFill>
          <a:ln w="19050" cap="flat">
            <a:noFill/>
            <a:miter lim="800000"/>
          </a:ln>
          <a:effectLst/>
          <a:scene3d>
            <a:camera prst="orthographicFront"/>
            <a:lightRig rig="chilly" dir="t">
              <a:rot lat="0" lon="0" rev="0"/>
            </a:lightRig>
          </a:scene3d>
          <a:sp3d/>
        </p:spPr>
        <p:txBody>
          <a:bodyPr wrap="square" lIns="365760" tIns="182880" rIns="182880" bIns="182880" rtlCol="0" anchor="ctr">
            <a:noAutofit/>
          </a:bodyPr>
          <a:lstStyle/>
          <a:p>
            <a:pPr>
              <a:lnSpc>
                <a:spcPct val="130000"/>
              </a:lnSpc>
            </a:pPr>
            <a:endParaRPr lang="bg-BG" sz="1400">
              <a:solidFill>
                <a:schemeClr val="tx2"/>
              </a:solidFill>
              <a:latin typeface="+mj-ea"/>
              <a:ea typeface="+mj-ea"/>
            </a:endParaRPr>
          </a:p>
        </p:txBody>
      </p:sp>
      <p:sp>
        <p:nvSpPr>
          <p:cNvPr id="4" name="Oval 47"/>
          <p:cNvSpPr/>
          <p:nvPr/>
        </p:nvSpPr>
        <p:spPr>
          <a:xfrm>
            <a:off x="7752385" y="1964748"/>
            <a:ext cx="2233280" cy="2233280"/>
          </a:xfrm>
          <a:prstGeom prst="ellipse">
            <a:avLst/>
          </a:prstGeom>
          <a:noFill/>
          <a:ln w="25400">
            <a:gradFill>
              <a:gsLst>
                <a:gs pos="0">
                  <a:srgbClr val="54D0CA"/>
                </a:gs>
                <a:gs pos="100000">
                  <a:srgbClr val="2A999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a:solidFill>
                <a:schemeClr val="lt1"/>
              </a:solidFill>
            </a:endParaRPr>
          </a:p>
        </p:txBody>
      </p:sp>
      <p:sp>
        <p:nvSpPr>
          <p:cNvPr id="5" name="Arc 26"/>
          <p:cNvSpPr/>
          <p:nvPr/>
        </p:nvSpPr>
        <p:spPr>
          <a:xfrm rot="8095012">
            <a:off x="4000739" y="2738495"/>
            <a:ext cx="1369649" cy="1408521"/>
          </a:xfrm>
          <a:prstGeom prst="arc">
            <a:avLst/>
          </a:prstGeom>
          <a:ln w="19050">
            <a:solidFill>
              <a:srgbClr val="54D0CA"/>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p>
        </p:txBody>
      </p:sp>
      <p:sp>
        <p:nvSpPr>
          <p:cNvPr id="6" name="Arc 57"/>
          <p:cNvSpPr/>
          <p:nvPr/>
        </p:nvSpPr>
        <p:spPr>
          <a:xfrm rot="8095012">
            <a:off x="6773033" y="2738495"/>
            <a:ext cx="1369649" cy="1408521"/>
          </a:xfrm>
          <a:prstGeom prst="arc">
            <a:avLst/>
          </a:prstGeom>
          <a:ln w="19050">
            <a:solidFill>
              <a:srgbClr val="54D0CA"/>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p>
        </p:txBody>
      </p:sp>
      <p:sp>
        <p:nvSpPr>
          <p:cNvPr id="7" name="Arc 58"/>
          <p:cNvSpPr/>
          <p:nvPr/>
        </p:nvSpPr>
        <p:spPr>
          <a:xfrm rot="18636742">
            <a:off x="6823882" y="1986333"/>
            <a:ext cx="1369649" cy="1408521"/>
          </a:xfrm>
          <a:prstGeom prst="arc">
            <a:avLst>
              <a:gd name="adj1" fmla="val 16200000"/>
              <a:gd name="adj2" fmla="val 406277"/>
            </a:avLst>
          </a:prstGeom>
          <a:ln w="19050">
            <a:solidFill>
              <a:srgbClr val="54D0CA"/>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p>
        </p:txBody>
      </p:sp>
      <p:sp>
        <p:nvSpPr>
          <p:cNvPr id="8" name="Arc 59"/>
          <p:cNvSpPr/>
          <p:nvPr/>
        </p:nvSpPr>
        <p:spPr>
          <a:xfrm rot="18636742">
            <a:off x="4030936" y="1986333"/>
            <a:ext cx="1369649" cy="1408521"/>
          </a:xfrm>
          <a:prstGeom prst="arc">
            <a:avLst>
              <a:gd name="adj1" fmla="val 16200000"/>
              <a:gd name="adj2" fmla="val 406277"/>
            </a:avLst>
          </a:prstGeom>
          <a:ln w="19050">
            <a:solidFill>
              <a:srgbClr val="54D0CA"/>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p>
        </p:txBody>
      </p:sp>
      <p:sp>
        <p:nvSpPr>
          <p:cNvPr id="11" name="TextBox 17"/>
          <p:cNvSpPr txBox="1"/>
          <p:nvPr/>
        </p:nvSpPr>
        <p:spPr>
          <a:xfrm>
            <a:off x="8161139" y="2397615"/>
            <a:ext cx="1515351" cy="338554"/>
          </a:xfrm>
          <a:prstGeom prst="rect">
            <a:avLst/>
          </a:prstGeom>
          <a:noFill/>
        </p:spPr>
        <p:txBody>
          <a:bodyPr wrap="none" rtlCol="0">
            <a:spAutoFit/>
          </a:bodyPr>
          <a:lstStyle/>
          <a:p>
            <a:r>
              <a:rPr lang="en-US" altLang="zh-CN" sz="1600" b="1" dirty="0" err="1">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rPr>
              <a:t>Vue.config.js</a:t>
            </a:r>
            <a:endParaRPr lang="zh-CN" altLang="en-US" sz="16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endParaRPr>
          </a:p>
        </p:txBody>
      </p:sp>
      <p:grpSp>
        <p:nvGrpSpPr>
          <p:cNvPr id="13" name="组合 12"/>
          <p:cNvGrpSpPr/>
          <p:nvPr/>
        </p:nvGrpSpPr>
        <p:grpSpPr>
          <a:xfrm>
            <a:off x="447675" y="367239"/>
            <a:ext cx="513548" cy="575736"/>
            <a:chOff x="447675" y="367239"/>
            <a:chExt cx="513548" cy="575736"/>
          </a:xfrm>
        </p:grpSpPr>
        <p:sp>
          <p:nvSpPr>
            <p:cNvPr id="14" name="等腰三角形 13"/>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017388" y="409286"/>
            <a:ext cx="3792064" cy="400110"/>
          </a:xfrm>
          <a:prstGeom prst="rect">
            <a:avLst/>
          </a:prstGeom>
        </p:spPr>
        <p:txBody>
          <a:bodyPr wrap="none">
            <a:spAutoFit/>
          </a:bodyPr>
          <a:lstStyle/>
          <a:p>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Vue-cli2 </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与 </a:t>
            </a:r>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Vue-cli3 webpack</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对比</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cxnSp>
        <p:nvCxnSpPr>
          <p:cNvPr id="21" name="直接连接符 20"/>
          <p:cNvCxnSpPr/>
          <p:nvPr/>
        </p:nvCxnSpPr>
        <p:spPr>
          <a:xfrm>
            <a:off x="1638300" y="5096981"/>
            <a:ext cx="0" cy="38059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C9C75059-D3C0-2D4D-9BAF-1331F0F2E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519" y="1105955"/>
            <a:ext cx="2908300" cy="4673600"/>
          </a:xfrm>
          <a:prstGeom prst="rect">
            <a:avLst/>
          </a:prstGeom>
        </p:spPr>
      </p:pic>
      <p:sp>
        <p:nvSpPr>
          <p:cNvPr id="26" name="TextBox 17">
            <a:extLst>
              <a:ext uri="{FF2B5EF4-FFF2-40B4-BE49-F238E27FC236}">
                <a16:creationId xmlns:a16="http://schemas.microsoft.com/office/drawing/2014/main" id="{8CEECB9D-C55F-8742-8650-2D209CE2DFA2}"/>
              </a:ext>
            </a:extLst>
          </p:cNvPr>
          <p:cNvSpPr txBox="1"/>
          <p:nvPr/>
        </p:nvSpPr>
        <p:spPr>
          <a:xfrm>
            <a:off x="8161138" y="2831458"/>
            <a:ext cx="615874" cy="338554"/>
          </a:xfrm>
          <a:prstGeom prst="rect">
            <a:avLst/>
          </a:prstGeom>
          <a:noFill/>
        </p:spPr>
        <p:txBody>
          <a:bodyPr wrap="none" rtlCol="0">
            <a:spAutoFit/>
          </a:bodyPr>
          <a:lstStyle/>
          <a:p>
            <a:r>
              <a:rPr lang="en-US" altLang="zh-CN" sz="16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rPr>
              <a:t>.</a:t>
            </a:r>
            <a:r>
              <a:rPr lang="en-US" altLang="zh-CN" sz="1600" b="1" dirty="0" err="1">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rPr>
              <a:t>env</a:t>
            </a:r>
            <a:endParaRPr lang="zh-CN" altLang="en-US" sz="16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endParaRPr>
          </a:p>
        </p:txBody>
      </p:sp>
      <p:sp>
        <p:nvSpPr>
          <p:cNvPr id="27" name="TextBox 17">
            <a:extLst>
              <a:ext uri="{FF2B5EF4-FFF2-40B4-BE49-F238E27FC236}">
                <a16:creationId xmlns:a16="http://schemas.microsoft.com/office/drawing/2014/main" id="{59AA51B1-D97D-C94A-B2BC-AA5259C7E00B}"/>
              </a:ext>
            </a:extLst>
          </p:cNvPr>
          <p:cNvSpPr txBox="1"/>
          <p:nvPr/>
        </p:nvSpPr>
        <p:spPr>
          <a:xfrm>
            <a:off x="8161138" y="3247584"/>
            <a:ext cx="1806905" cy="338554"/>
          </a:xfrm>
          <a:prstGeom prst="rect">
            <a:avLst/>
          </a:prstGeom>
          <a:noFill/>
        </p:spPr>
        <p:txBody>
          <a:bodyPr wrap="none" rtlCol="0">
            <a:spAutoFit/>
          </a:bodyPr>
          <a:lstStyle/>
          <a:p>
            <a:r>
              <a:rPr lang="en-US" altLang="zh-CN" sz="16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rPr>
              <a:t>.</a:t>
            </a:r>
            <a:r>
              <a:rPr lang="en-US" altLang="zh-CN" sz="1600" b="1" dirty="0" err="1">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rPr>
              <a:t>env.production</a:t>
            </a:r>
            <a:endParaRPr lang="zh-CN" altLang="en-US" sz="16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9476485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1+#ppt_w/2"/>
                                          </p:val>
                                        </p:tav>
                                        <p:tav tm="100000">
                                          <p:val>
                                            <p:strVal val="#ppt_x"/>
                                          </p:val>
                                        </p:tav>
                                      </p:tavLst>
                                    </p:anim>
                                    <p:anim calcmode="lin" valueType="num">
                                      <p:cBhvr additive="base">
                                        <p:cTn id="13" dur="10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0-#ppt_w/2"/>
                                          </p:val>
                                        </p:tav>
                                        <p:tav tm="100000">
                                          <p:val>
                                            <p:strVal val="#ppt_x"/>
                                          </p:val>
                                        </p:tav>
                                      </p:tavLst>
                                    </p:anim>
                                    <p:anim calcmode="lin" valueType="num">
                                      <p:cBhvr additive="base">
                                        <p:cTn id="17" dur="10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500"/>
                                        <p:tgtEl>
                                          <p:spTgt spid="2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1" grpId="0"/>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8EDEBCF-F214-A140-A027-E2FC6C14A1E7}"/>
              </a:ext>
            </a:extLst>
          </p:cNvPr>
          <p:cNvGrpSpPr/>
          <p:nvPr/>
        </p:nvGrpSpPr>
        <p:grpSpPr>
          <a:xfrm>
            <a:off x="290513" y="121418"/>
            <a:ext cx="513548" cy="575736"/>
            <a:chOff x="447675" y="367239"/>
            <a:chExt cx="513548" cy="575736"/>
          </a:xfrm>
        </p:grpSpPr>
        <p:sp>
          <p:nvSpPr>
            <p:cNvPr id="3" name="等腰三角形 45">
              <a:extLst>
                <a:ext uri="{FF2B5EF4-FFF2-40B4-BE49-F238E27FC236}">
                  <a16:creationId xmlns:a16="http://schemas.microsoft.com/office/drawing/2014/main" id="{2B6AD35A-AE6E-5144-BE52-32D34F408AC6}"/>
                </a:ext>
              </a:extLst>
            </p:cNvPr>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46">
              <a:extLst>
                <a:ext uri="{FF2B5EF4-FFF2-40B4-BE49-F238E27FC236}">
                  <a16:creationId xmlns:a16="http://schemas.microsoft.com/office/drawing/2014/main" id="{810DEA2B-63D4-EB48-8C87-914E4B31DFA4}"/>
                </a:ext>
              </a:extLst>
            </p:cNvPr>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E7A315A6-3638-1648-85B6-157E541F8D9A}"/>
              </a:ext>
            </a:extLst>
          </p:cNvPr>
          <p:cNvSpPr/>
          <p:nvPr/>
        </p:nvSpPr>
        <p:spPr>
          <a:xfrm>
            <a:off x="965881" y="211187"/>
            <a:ext cx="2647969" cy="400110"/>
          </a:xfrm>
          <a:prstGeom prst="rect">
            <a:avLst/>
          </a:prstGeom>
        </p:spPr>
        <p:txBody>
          <a:bodyPr wrap="none">
            <a:spAutoFit/>
          </a:bodyPr>
          <a:lstStyle/>
          <a:p>
            <a:r>
              <a:rPr lang="en-US" altLang="zh-CN" sz="2000" dirty="0" err="1">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Vue</a:t>
            </a:r>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-cli</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中</a:t>
            </a:r>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webpack </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配置</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pic>
        <p:nvPicPr>
          <p:cNvPr id="10" name="图片 9">
            <a:extLst>
              <a:ext uri="{FF2B5EF4-FFF2-40B4-BE49-F238E27FC236}">
                <a16:creationId xmlns:a16="http://schemas.microsoft.com/office/drawing/2014/main" id="{7B89A34C-6FE3-404E-B7EF-86DC19E65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3354"/>
            <a:ext cx="12192000" cy="6084646"/>
          </a:xfrm>
          <a:prstGeom prst="rect">
            <a:avLst/>
          </a:prstGeom>
        </p:spPr>
      </p:pic>
    </p:spTree>
    <p:extLst>
      <p:ext uri="{BB962C8B-B14F-4D97-AF65-F5344CB8AC3E}">
        <p14:creationId xmlns:p14="http://schemas.microsoft.com/office/powerpoint/2010/main" val="163071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32655" y="2773161"/>
            <a:ext cx="1326690" cy="4633450"/>
            <a:chOff x="5432655" y="1299961"/>
            <a:chExt cx="1326690" cy="4633450"/>
          </a:xfrm>
        </p:grpSpPr>
        <p:sp>
          <p:nvSpPr>
            <p:cNvPr id="3" name="Freeform 6"/>
            <p:cNvSpPr>
              <a:spLocks/>
            </p:cNvSpPr>
            <p:nvPr/>
          </p:nvSpPr>
          <p:spPr bwMode="auto">
            <a:xfrm>
              <a:off x="5432655" y="1299961"/>
              <a:ext cx="1326690" cy="1533859"/>
            </a:xfrm>
            <a:custGeom>
              <a:avLst/>
              <a:gdLst>
                <a:gd name="T0" fmla="*/ 286 w 422"/>
                <a:gd name="T1" fmla="*/ 488 h 488"/>
                <a:gd name="T2" fmla="*/ 422 w 422"/>
                <a:gd name="T3" fmla="*/ 31 h 488"/>
                <a:gd name="T4" fmla="*/ 211 w 422"/>
                <a:gd name="T5" fmla="*/ 0 h 488"/>
                <a:gd name="T6" fmla="*/ 0 w 422"/>
                <a:gd name="T7" fmla="*/ 31 h 488"/>
                <a:gd name="T8" fmla="*/ 136 w 422"/>
                <a:gd name="T9" fmla="*/ 488 h 488"/>
                <a:gd name="T10" fmla="*/ 211 w 422"/>
                <a:gd name="T11" fmla="*/ 477 h 488"/>
                <a:gd name="T12" fmla="*/ 286 w 422"/>
                <a:gd name="T13" fmla="*/ 488 h 488"/>
              </a:gdLst>
              <a:ahLst/>
              <a:cxnLst>
                <a:cxn ang="0">
                  <a:pos x="T0" y="T1"/>
                </a:cxn>
                <a:cxn ang="0">
                  <a:pos x="T2" y="T3"/>
                </a:cxn>
                <a:cxn ang="0">
                  <a:pos x="T4" y="T5"/>
                </a:cxn>
                <a:cxn ang="0">
                  <a:pos x="T6" y="T7"/>
                </a:cxn>
                <a:cxn ang="0">
                  <a:pos x="T8" y="T9"/>
                </a:cxn>
                <a:cxn ang="0">
                  <a:pos x="T10" y="T11"/>
                </a:cxn>
                <a:cxn ang="0">
                  <a:pos x="T12" y="T13"/>
                </a:cxn>
              </a:cxnLst>
              <a:rect l="0" t="0" r="r" b="b"/>
              <a:pathLst>
                <a:path w="422" h="488">
                  <a:moveTo>
                    <a:pt x="286" y="488"/>
                  </a:moveTo>
                  <a:cubicBezTo>
                    <a:pt x="422" y="31"/>
                    <a:pt x="422" y="31"/>
                    <a:pt x="422" y="31"/>
                  </a:cubicBezTo>
                  <a:cubicBezTo>
                    <a:pt x="355" y="11"/>
                    <a:pt x="284" y="0"/>
                    <a:pt x="211" y="0"/>
                  </a:cubicBezTo>
                  <a:cubicBezTo>
                    <a:pt x="138" y="0"/>
                    <a:pt x="67" y="11"/>
                    <a:pt x="0" y="31"/>
                  </a:cubicBezTo>
                  <a:cubicBezTo>
                    <a:pt x="136" y="488"/>
                    <a:pt x="136" y="488"/>
                    <a:pt x="136" y="488"/>
                  </a:cubicBezTo>
                  <a:cubicBezTo>
                    <a:pt x="160" y="481"/>
                    <a:pt x="185" y="477"/>
                    <a:pt x="211" y="477"/>
                  </a:cubicBezTo>
                  <a:cubicBezTo>
                    <a:pt x="237" y="477"/>
                    <a:pt x="262" y="481"/>
                    <a:pt x="286" y="488"/>
                  </a:cubicBezTo>
                  <a:close/>
                </a:path>
              </a:pathLst>
            </a:custGeom>
            <a:gradFill flip="none" rotWithShape="1">
              <a:gsLst>
                <a:gs pos="0">
                  <a:srgbClr val="2A9995">
                    <a:alpha val="0"/>
                  </a:srgbClr>
                </a:gs>
                <a:gs pos="100000">
                  <a:srgbClr val="54D0CA"/>
                </a:gs>
              </a:gsLst>
              <a:lin ang="5400000" scaled="1"/>
              <a:tileRect/>
            </a:gradFill>
            <a:ln w="19050" cap="flat">
              <a:noFill/>
              <a:miter lim="800000"/>
            </a:ln>
            <a:effectLst/>
            <a:scene3d>
              <a:camera prst="orthographicFront"/>
              <a:lightRig rig="chilly" dir="t">
                <a:rot lat="0" lon="0" rev="0"/>
              </a:lightRig>
            </a:scene3d>
            <a:sp3d/>
          </p:spPr>
          <p:txBody>
            <a:bodyPr wrap="square" lIns="0" tIns="0" rIns="0" bIns="0" rtlCol="0" anchor="ctr">
              <a:noAutofit/>
            </a:bodyPr>
            <a:lstStyle/>
            <a:p>
              <a:pPr algn="ctr">
                <a:lnSpc>
                  <a:spcPct val="130000"/>
                </a:lnSpc>
              </a:pPr>
              <a:endParaRPr lang="zh-CN" altLang="en-US" sz="1400">
                <a:solidFill>
                  <a:schemeClr val="tx2"/>
                </a:solidFill>
                <a:latin typeface="+mj-ea"/>
                <a:ea typeface="+mj-ea"/>
              </a:endParaRPr>
            </a:p>
          </p:txBody>
        </p:sp>
        <p:sp>
          <p:nvSpPr>
            <p:cNvPr id="4" name="Freeform 11"/>
            <p:cNvSpPr>
              <a:spLocks/>
            </p:cNvSpPr>
            <p:nvPr/>
          </p:nvSpPr>
          <p:spPr bwMode="auto">
            <a:xfrm>
              <a:off x="5432655" y="4399552"/>
              <a:ext cx="1326690" cy="1533859"/>
            </a:xfrm>
            <a:custGeom>
              <a:avLst/>
              <a:gdLst>
                <a:gd name="T0" fmla="*/ 286 w 422"/>
                <a:gd name="T1" fmla="*/ 0 h 488"/>
                <a:gd name="T2" fmla="*/ 422 w 422"/>
                <a:gd name="T3" fmla="*/ 457 h 488"/>
                <a:gd name="T4" fmla="*/ 211 w 422"/>
                <a:gd name="T5" fmla="*/ 488 h 488"/>
                <a:gd name="T6" fmla="*/ 0 w 422"/>
                <a:gd name="T7" fmla="*/ 457 h 488"/>
                <a:gd name="T8" fmla="*/ 136 w 422"/>
                <a:gd name="T9" fmla="*/ 0 h 488"/>
                <a:gd name="T10" fmla="*/ 211 w 422"/>
                <a:gd name="T11" fmla="*/ 11 h 488"/>
                <a:gd name="T12" fmla="*/ 286 w 422"/>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422" h="488">
                  <a:moveTo>
                    <a:pt x="286" y="0"/>
                  </a:moveTo>
                  <a:cubicBezTo>
                    <a:pt x="422" y="457"/>
                    <a:pt x="422" y="457"/>
                    <a:pt x="422" y="457"/>
                  </a:cubicBezTo>
                  <a:cubicBezTo>
                    <a:pt x="355" y="478"/>
                    <a:pt x="284" y="488"/>
                    <a:pt x="211" y="488"/>
                  </a:cubicBezTo>
                  <a:cubicBezTo>
                    <a:pt x="138" y="488"/>
                    <a:pt x="67" y="478"/>
                    <a:pt x="0" y="457"/>
                  </a:cubicBezTo>
                  <a:cubicBezTo>
                    <a:pt x="136" y="0"/>
                    <a:pt x="136" y="0"/>
                    <a:pt x="136" y="0"/>
                  </a:cubicBezTo>
                  <a:cubicBezTo>
                    <a:pt x="160" y="7"/>
                    <a:pt x="185" y="11"/>
                    <a:pt x="211" y="11"/>
                  </a:cubicBezTo>
                  <a:cubicBezTo>
                    <a:pt x="237" y="11"/>
                    <a:pt x="262" y="7"/>
                    <a:pt x="286" y="0"/>
                  </a:cubicBezTo>
                  <a:close/>
                </a:path>
              </a:pathLst>
            </a:custGeom>
            <a:noFill/>
            <a:ln w="19050" cap="flat">
              <a:noFill/>
              <a:miter lim="800000"/>
            </a:ln>
            <a:effectLst/>
            <a:scene3d>
              <a:camera prst="orthographicFront"/>
              <a:lightRig rig="chilly" dir="t">
                <a:rot lat="0" lon="0" rev="0"/>
              </a:lightRig>
            </a:scene3d>
            <a:sp3d/>
          </p:spPr>
          <p:txBody>
            <a:bodyPr wrap="square" lIns="0" tIns="0" rIns="0" bIns="0" rtlCol="0" anchor="ctr">
              <a:noAutofit/>
            </a:bodyPr>
            <a:lstStyle/>
            <a:p>
              <a:pPr algn="ctr">
                <a:lnSpc>
                  <a:spcPct val="130000"/>
                </a:lnSpc>
              </a:pPr>
              <a:endParaRPr lang="zh-CN" altLang="en-US" sz="1400">
                <a:solidFill>
                  <a:schemeClr val="tx2"/>
                </a:solidFill>
                <a:latin typeface="+mj-ea"/>
                <a:ea typeface="+mj-ea"/>
              </a:endParaRPr>
            </a:p>
          </p:txBody>
        </p:sp>
      </p:grpSp>
      <p:grpSp>
        <p:nvGrpSpPr>
          <p:cNvPr id="8" name="组合 7"/>
          <p:cNvGrpSpPr/>
          <p:nvPr/>
        </p:nvGrpSpPr>
        <p:grpSpPr>
          <a:xfrm rot="17516888">
            <a:off x="5432655" y="2773161"/>
            <a:ext cx="1326690" cy="4633450"/>
            <a:chOff x="5436625" y="2733907"/>
            <a:chExt cx="1326690" cy="4633450"/>
          </a:xfrm>
          <a:solidFill>
            <a:srgbClr val="29FFFF"/>
          </a:solidFill>
        </p:grpSpPr>
        <p:sp>
          <p:nvSpPr>
            <p:cNvPr id="9" name="Freeform 6"/>
            <p:cNvSpPr>
              <a:spLocks/>
            </p:cNvSpPr>
            <p:nvPr/>
          </p:nvSpPr>
          <p:spPr bwMode="auto">
            <a:xfrm>
              <a:off x="5436625" y="2733907"/>
              <a:ext cx="1326690" cy="1533859"/>
            </a:xfrm>
            <a:custGeom>
              <a:avLst/>
              <a:gdLst>
                <a:gd name="T0" fmla="*/ 286 w 422"/>
                <a:gd name="T1" fmla="*/ 488 h 488"/>
                <a:gd name="T2" fmla="*/ 422 w 422"/>
                <a:gd name="T3" fmla="*/ 31 h 488"/>
                <a:gd name="T4" fmla="*/ 211 w 422"/>
                <a:gd name="T5" fmla="*/ 0 h 488"/>
                <a:gd name="T6" fmla="*/ 0 w 422"/>
                <a:gd name="T7" fmla="*/ 31 h 488"/>
                <a:gd name="T8" fmla="*/ 136 w 422"/>
                <a:gd name="T9" fmla="*/ 488 h 488"/>
                <a:gd name="T10" fmla="*/ 211 w 422"/>
                <a:gd name="T11" fmla="*/ 477 h 488"/>
                <a:gd name="T12" fmla="*/ 286 w 422"/>
                <a:gd name="T13" fmla="*/ 488 h 488"/>
              </a:gdLst>
              <a:ahLst/>
              <a:cxnLst>
                <a:cxn ang="0">
                  <a:pos x="T0" y="T1"/>
                </a:cxn>
                <a:cxn ang="0">
                  <a:pos x="T2" y="T3"/>
                </a:cxn>
                <a:cxn ang="0">
                  <a:pos x="T4" y="T5"/>
                </a:cxn>
                <a:cxn ang="0">
                  <a:pos x="T6" y="T7"/>
                </a:cxn>
                <a:cxn ang="0">
                  <a:pos x="T8" y="T9"/>
                </a:cxn>
                <a:cxn ang="0">
                  <a:pos x="T10" y="T11"/>
                </a:cxn>
                <a:cxn ang="0">
                  <a:pos x="T12" y="T13"/>
                </a:cxn>
              </a:cxnLst>
              <a:rect l="0" t="0" r="r" b="b"/>
              <a:pathLst>
                <a:path w="422" h="488">
                  <a:moveTo>
                    <a:pt x="286" y="488"/>
                  </a:moveTo>
                  <a:cubicBezTo>
                    <a:pt x="422" y="31"/>
                    <a:pt x="422" y="31"/>
                    <a:pt x="422" y="31"/>
                  </a:cubicBezTo>
                  <a:cubicBezTo>
                    <a:pt x="355" y="11"/>
                    <a:pt x="284" y="0"/>
                    <a:pt x="211" y="0"/>
                  </a:cubicBezTo>
                  <a:cubicBezTo>
                    <a:pt x="138" y="0"/>
                    <a:pt x="67" y="11"/>
                    <a:pt x="0" y="31"/>
                  </a:cubicBezTo>
                  <a:cubicBezTo>
                    <a:pt x="136" y="488"/>
                    <a:pt x="136" y="488"/>
                    <a:pt x="136" y="488"/>
                  </a:cubicBezTo>
                  <a:cubicBezTo>
                    <a:pt x="160" y="481"/>
                    <a:pt x="185" y="477"/>
                    <a:pt x="211" y="477"/>
                  </a:cubicBezTo>
                  <a:cubicBezTo>
                    <a:pt x="237" y="477"/>
                    <a:pt x="262" y="481"/>
                    <a:pt x="286" y="488"/>
                  </a:cubicBezTo>
                  <a:close/>
                </a:path>
              </a:pathLst>
            </a:custGeom>
            <a:gradFill flip="none" rotWithShape="1">
              <a:gsLst>
                <a:gs pos="0">
                  <a:srgbClr val="2A9995">
                    <a:alpha val="0"/>
                  </a:srgbClr>
                </a:gs>
                <a:gs pos="100000">
                  <a:srgbClr val="54D0CA"/>
                </a:gs>
              </a:gsLst>
              <a:lin ang="5400000" scaled="1"/>
              <a:tileRect/>
            </a:gradFill>
            <a:ln w="19050" cap="flat">
              <a:noFill/>
              <a:miter lim="800000"/>
            </a:ln>
            <a:effectLst/>
            <a:scene3d>
              <a:camera prst="orthographicFront"/>
              <a:lightRig rig="chilly" dir="t">
                <a:rot lat="0" lon="0" rev="0"/>
              </a:lightRig>
            </a:scene3d>
            <a:sp3d/>
          </p:spPr>
          <p:txBody>
            <a:bodyPr wrap="square" lIns="0" tIns="0" rIns="0" bIns="0" rtlCol="0" anchor="ctr">
              <a:noAutofit/>
            </a:bodyPr>
            <a:lstStyle/>
            <a:p>
              <a:pPr algn="ctr">
                <a:lnSpc>
                  <a:spcPct val="130000"/>
                </a:lnSpc>
              </a:pPr>
              <a:endParaRPr lang="zh-CN" altLang="en-US" sz="1400">
                <a:solidFill>
                  <a:schemeClr val="tx2"/>
                </a:solidFill>
                <a:latin typeface="+mj-ea"/>
                <a:ea typeface="+mj-ea"/>
              </a:endParaRPr>
            </a:p>
          </p:txBody>
        </p:sp>
        <p:sp>
          <p:nvSpPr>
            <p:cNvPr id="10" name="Freeform 11"/>
            <p:cNvSpPr>
              <a:spLocks/>
            </p:cNvSpPr>
            <p:nvPr/>
          </p:nvSpPr>
          <p:spPr bwMode="auto">
            <a:xfrm>
              <a:off x="5436625" y="5833498"/>
              <a:ext cx="1326690" cy="1533859"/>
            </a:xfrm>
            <a:custGeom>
              <a:avLst/>
              <a:gdLst>
                <a:gd name="T0" fmla="*/ 286 w 422"/>
                <a:gd name="T1" fmla="*/ 0 h 488"/>
                <a:gd name="T2" fmla="*/ 422 w 422"/>
                <a:gd name="T3" fmla="*/ 457 h 488"/>
                <a:gd name="T4" fmla="*/ 211 w 422"/>
                <a:gd name="T5" fmla="*/ 488 h 488"/>
                <a:gd name="T6" fmla="*/ 0 w 422"/>
                <a:gd name="T7" fmla="*/ 457 h 488"/>
                <a:gd name="T8" fmla="*/ 136 w 422"/>
                <a:gd name="T9" fmla="*/ 0 h 488"/>
                <a:gd name="T10" fmla="*/ 211 w 422"/>
                <a:gd name="T11" fmla="*/ 11 h 488"/>
                <a:gd name="T12" fmla="*/ 286 w 422"/>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422" h="488">
                  <a:moveTo>
                    <a:pt x="286" y="0"/>
                  </a:moveTo>
                  <a:cubicBezTo>
                    <a:pt x="422" y="457"/>
                    <a:pt x="422" y="457"/>
                    <a:pt x="422" y="457"/>
                  </a:cubicBezTo>
                  <a:cubicBezTo>
                    <a:pt x="355" y="478"/>
                    <a:pt x="284" y="488"/>
                    <a:pt x="211" y="488"/>
                  </a:cubicBezTo>
                  <a:cubicBezTo>
                    <a:pt x="138" y="488"/>
                    <a:pt x="67" y="478"/>
                    <a:pt x="0" y="457"/>
                  </a:cubicBezTo>
                  <a:cubicBezTo>
                    <a:pt x="136" y="0"/>
                    <a:pt x="136" y="0"/>
                    <a:pt x="136" y="0"/>
                  </a:cubicBezTo>
                  <a:cubicBezTo>
                    <a:pt x="160" y="7"/>
                    <a:pt x="185" y="11"/>
                    <a:pt x="211" y="11"/>
                  </a:cubicBezTo>
                  <a:cubicBezTo>
                    <a:pt x="237" y="11"/>
                    <a:pt x="262" y="7"/>
                    <a:pt x="286" y="0"/>
                  </a:cubicBezTo>
                  <a:close/>
                </a:path>
              </a:pathLst>
            </a:custGeom>
            <a:noFill/>
            <a:ln w="19050" cap="flat">
              <a:noFill/>
              <a:miter lim="800000"/>
            </a:ln>
            <a:effectLst/>
            <a:scene3d>
              <a:camera prst="orthographicFront"/>
              <a:lightRig rig="chilly" dir="t">
                <a:rot lat="0" lon="0" rev="0"/>
              </a:lightRig>
            </a:scene3d>
            <a:sp3d/>
          </p:spPr>
          <p:txBody>
            <a:bodyPr wrap="square" lIns="0" tIns="0" rIns="0" bIns="0" rtlCol="0" anchor="ctr">
              <a:noAutofit/>
            </a:bodyPr>
            <a:lstStyle/>
            <a:p>
              <a:pPr algn="ctr">
                <a:lnSpc>
                  <a:spcPct val="130000"/>
                </a:lnSpc>
              </a:pPr>
              <a:endParaRPr lang="zh-CN" altLang="en-US" sz="1400">
                <a:solidFill>
                  <a:schemeClr val="tx2"/>
                </a:solidFill>
                <a:latin typeface="+mj-ea"/>
                <a:ea typeface="+mj-ea"/>
              </a:endParaRPr>
            </a:p>
          </p:txBody>
        </p:sp>
      </p:grpSp>
      <p:grpSp>
        <p:nvGrpSpPr>
          <p:cNvPr id="11" name="组合 10"/>
          <p:cNvGrpSpPr/>
          <p:nvPr/>
        </p:nvGrpSpPr>
        <p:grpSpPr>
          <a:xfrm rot="4091255">
            <a:off x="5432655" y="2773160"/>
            <a:ext cx="1326690" cy="4633450"/>
            <a:chOff x="5436625" y="2733907"/>
            <a:chExt cx="1326690" cy="4633450"/>
          </a:xfrm>
          <a:solidFill>
            <a:srgbClr val="29FFFF"/>
          </a:solidFill>
        </p:grpSpPr>
        <p:sp>
          <p:nvSpPr>
            <p:cNvPr id="12" name="Freeform 6"/>
            <p:cNvSpPr>
              <a:spLocks/>
            </p:cNvSpPr>
            <p:nvPr/>
          </p:nvSpPr>
          <p:spPr bwMode="auto">
            <a:xfrm>
              <a:off x="5436625" y="2733907"/>
              <a:ext cx="1326690" cy="1533859"/>
            </a:xfrm>
            <a:custGeom>
              <a:avLst/>
              <a:gdLst>
                <a:gd name="T0" fmla="*/ 286 w 422"/>
                <a:gd name="T1" fmla="*/ 488 h 488"/>
                <a:gd name="T2" fmla="*/ 422 w 422"/>
                <a:gd name="T3" fmla="*/ 31 h 488"/>
                <a:gd name="T4" fmla="*/ 211 w 422"/>
                <a:gd name="T5" fmla="*/ 0 h 488"/>
                <a:gd name="T6" fmla="*/ 0 w 422"/>
                <a:gd name="T7" fmla="*/ 31 h 488"/>
                <a:gd name="T8" fmla="*/ 136 w 422"/>
                <a:gd name="T9" fmla="*/ 488 h 488"/>
                <a:gd name="T10" fmla="*/ 211 w 422"/>
                <a:gd name="T11" fmla="*/ 477 h 488"/>
                <a:gd name="T12" fmla="*/ 286 w 422"/>
                <a:gd name="T13" fmla="*/ 488 h 488"/>
              </a:gdLst>
              <a:ahLst/>
              <a:cxnLst>
                <a:cxn ang="0">
                  <a:pos x="T0" y="T1"/>
                </a:cxn>
                <a:cxn ang="0">
                  <a:pos x="T2" y="T3"/>
                </a:cxn>
                <a:cxn ang="0">
                  <a:pos x="T4" y="T5"/>
                </a:cxn>
                <a:cxn ang="0">
                  <a:pos x="T6" y="T7"/>
                </a:cxn>
                <a:cxn ang="0">
                  <a:pos x="T8" y="T9"/>
                </a:cxn>
                <a:cxn ang="0">
                  <a:pos x="T10" y="T11"/>
                </a:cxn>
                <a:cxn ang="0">
                  <a:pos x="T12" y="T13"/>
                </a:cxn>
              </a:cxnLst>
              <a:rect l="0" t="0" r="r" b="b"/>
              <a:pathLst>
                <a:path w="422" h="488">
                  <a:moveTo>
                    <a:pt x="286" y="488"/>
                  </a:moveTo>
                  <a:cubicBezTo>
                    <a:pt x="422" y="31"/>
                    <a:pt x="422" y="31"/>
                    <a:pt x="422" y="31"/>
                  </a:cubicBezTo>
                  <a:cubicBezTo>
                    <a:pt x="355" y="11"/>
                    <a:pt x="284" y="0"/>
                    <a:pt x="211" y="0"/>
                  </a:cubicBezTo>
                  <a:cubicBezTo>
                    <a:pt x="138" y="0"/>
                    <a:pt x="67" y="11"/>
                    <a:pt x="0" y="31"/>
                  </a:cubicBezTo>
                  <a:cubicBezTo>
                    <a:pt x="136" y="488"/>
                    <a:pt x="136" y="488"/>
                    <a:pt x="136" y="488"/>
                  </a:cubicBezTo>
                  <a:cubicBezTo>
                    <a:pt x="160" y="481"/>
                    <a:pt x="185" y="477"/>
                    <a:pt x="211" y="477"/>
                  </a:cubicBezTo>
                  <a:cubicBezTo>
                    <a:pt x="237" y="477"/>
                    <a:pt x="262" y="481"/>
                    <a:pt x="286" y="488"/>
                  </a:cubicBezTo>
                  <a:close/>
                </a:path>
              </a:pathLst>
            </a:custGeom>
            <a:gradFill flip="none" rotWithShape="1">
              <a:gsLst>
                <a:gs pos="0">
                  <a:srgbClr val="2A9995">
                    <a:alpha val="0"/>
                  </a:srgbClr>
                </a:gs>
                <a:gs pos="100000">
                  <a:srgbClr val="54D0CA"/>
                </a:gs>
              </a:gsLst>
              <a:lin ang="5400000" scaled="1"/>
              <a:tileRect/>
            </a:gradFill>
            <a:ln w="19050" cap="flat">
              <a:noFill/>
              <a:miter lim="800000"/>
            </a:ln>
            <a:effectLst/>
            <a:scene3d>
              <a:camera prst="orthographicFront"/>
              <a:lightRig rig="chilly" dir="t">
                <a:rot lat="0" lon="0" rev="0"/>
              </a:lightRig>
            </a:scene3d>
            <a:sp3d/>
          </p:spPr>
          <p:txBody>
            <a:bodyPr wrap="square" lIns="0" tIns="0" rIns="0" bIns="0" rtlCol="0" anchor="ctr">
              <a:noAutofit/>
            </a:bodyPr>
            <a:lstStyle/>
            <a:p>
              <a:pPr algn="ctr">
                <a:lnSpc>
                  <a:spcPct val="130000"/>
                </a:lnSpc>
              </a:pPr>
              <a:endParaRPr lang="zh-CN" altLang="en-US" sz="1400">
                <a:solidFill>
                  <a:schemeClr val="tx2"/>
                </a:solidFill>
                <a:latin typeface="+mj-ea"/>
                <a:ea typeface="+mj-ea"/>
              </a:endParaRPr>
            </a:p>
          </p:txBody>
        </p:sp>
        <p:sp>
          <p:nvSpPr>
            <p:cNvPr id="13" name="Freeform 11"/>
            <p:cNvSpPr>
              <a:spLocks/>
            </p:cNvSpPr>
            <p:nvPr/>
          </p:nvSpPr>
          <p:spPr bwMode="auto">
            <a:xfrm>
              <a:off x="5436625" y="5833498"/>
              <a:ext cx="1326690" cy="1533859"/>
            </a:xfrm>
            <a:custGeom>
              <a:avLst/>
              <a:gdLst>
                <a:gd name="T0" fmla="*/ 286 w 422"/>
                <a:gd name="T1" fmla="*/ 0 h 488"/>
                <a:gd name="T2" fmla="*/ 422 w 422"/>
                <a:gd name="T3" fmla="*/ 457 h 488"/>
                <a:gd name="T4" fmla="*/ 211 w 422"/>
                <a:gd name="T5" fmla="*/ 488 h 488"/>
                <a:gd name="T6" fmla="*/ 0 w 422"/>
                <a:gd name="T7" fmla="*/ 457 h 488"/>
                <a:gd name="T8" fmla="*/ 136 w 422"/>
                <a:gd name="T9" fmla="*/ 0 h 488"/>
                <a:gd name="T10" fmla="*/ 211 w 422"/>
                <a:gd name="T11" fmla="*/ 11 h 488"/>
                <a:gd name="T12" fmla="*/ 286 w 422"/>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422" h="488">
                  <a:moveTo>
                    <a:pt x="286" y="0"/>
                  </a:moveTo>
                  <a:cubicBezTo>
                    <a:pt x="422" y="457"/>
                    <a:pt x="422" y="457"/>
                    <a:pt x="422" y="457"/>
                  </a:cubicBezTo>
                  <a:cubicBezTo>
                    <a:pt x="355" y="478"/>
                    <a:pt x="284" y="488"/>
                    <a:pt x="211" y="488"/>
                  </a:cubicBezTo>
                  <a:cubicBezTo>
                    <a:pt x="138" y="488"/>
                    <a:pt x="67" y="478"/>
                    <a:pt x="0" y="457"/>
                  </a:cubicBezTo>
                  <a:cubicBezTo>
                    <a:pt x="136" y="0"/>
                    <a:pt x="136" y="0"/>
                    <a:pt x="136" y="0"/>
                  </a:cubicBezTo>
                  <a:cubicBezTo>
                    <a:pt x="160" y="7"/>
                    <a:pt x="185" y="11"/>
                    <a:pt x="211" y="11"/>
                  </a:cubicBezTo>
                  <a:cubicBezTo>
                    <a:pt x="237" y="11"/>
                    <a:pt x="262" y="7"/>
                    <a:pt x="286" y="0"/>
                  </a:cubicBezTo>
                  <a:close/>
                </a:path>
              </a:pathLst>
            </a:custGeom>
            <a:noFill/>
            <a:ln w="19050" cap="flat">
              <a:noFill/>
              <a:miter lim="800000"/>
            </a:ln>
            <a:effectLst/>
            <a:scene3d>
              <a:camera prst="orthographicFront"/>
              <a:lightRig rig="chilly" dir="t">
                <a:rot lat="0" lon="0" rev="0"/>
              </a:lightRig>
            </a:scene3d>
            <a:sp3d/>
          </p:spPr>
          <p:txBody>
            <a:bodyPr wrap="square" lIns="0" tIns="0" rIns="0" bIns="0" rtlCol="0" anchor="ctr">
              <a:noAutofit/>
            </a:bodyPr>
            <a:lstStyle/>
            <a:p>
              <a:pPr algn="ctr">
                <a:lnSpc>
                  <a:spcPct val="130000"/>
                </a:lnSpc>
              </a:pPr>
              <a:endParaRPr lang="zh-CN" altLang="en-US" sz="1400">
                <a:solidFill>
                  <a:schemeClr val="tx2"/>
                </a:solidFill>
                <a:latin typeface="+mj-ea"/>
                <a:ea typeface="+mj-ea"/>
              </a:endParaRPr>
            </a:p>
          </p:txBody>
        </p:sp>
      </p:grpSp>
      <p:sp>
        <p:nvSpPr>
          <p:cNvPr id="17" name="Oval 5"/>
          <p:cNvSpPr>
            <a:spLocks noChangeArrowheads="1"/>
          </p:cNvSpPr>
          <p:nvPr/>
        </p:nvSpPr>
        <p:spPr bwMode="auto">
          <a:xfrm>
            <a:off x="5406067" y="4399954"/>
            <a:ext cx="1379866" cy="1379866"/>
          </a:xfrm>
          <a:prstGeom prst="ellipse">
            <a:avLst/>
          </a:prstGeom>
          <a:noFill/>
          <a:ln w="25400">
            <a:gradFill>
              <a:gsLst>
                <a:gs pos="0">
                  <a:srgbClr val="54D0CA"/>
                </a:gs>
                <a:gs pos="100000">
                  <a:srgbClr val="2A999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solidFill>
                <a:schemeClr val="lt1"/>
              </a:solidFill>
            </a:endParaRPr>
          </a:p>
        </p:txBody>
      </p:sp>
      <p:sp>
        <p:nvSpPr>
          <p:cNvPr id="18" name="Freeform 5"/>
          <p:cNvSpPr>
            <a:spLocks noEditPoints="1"/>
          </p:cNvSpPr>
          <p:nvPr/>
        </p:nvSpPr>
        <p:spPr bwMode="auto">
          <a:xfrm>
            <a:off x="7520829" y="4284801"/>
            <a:ext cx="297130" cy="364496"/>
          </a:xfrm>
          <a:custGeom>
            <a:avLst/>
            <a:gdLst>
              <a:gd name="T0" fmla="*/ 28 w 104"/>
              <a:gd name="T1" fmla="*/ 96 h 128"/>
              <a:gd name="T2" fmla="*/ 28 w 104"/>
              <a:gd name="T3" fmla="*/ 104 h 128"/>
              <a:gd name="T4" fmla="*/ 80 w 104"/>
              <a:gd name="T5" fmla="*/ 100 h 128"/>
              <a:gd name="T6" fmla="*/ 76 w 104"/>
              <a:gd name="T7" fmla="*/ 56 h 128"/>
              <a:gd name="T8" fmla="*/ 24 w 104"/>
              <a:gd name="T9" fmla="*/ 60 h 128"/>
              <a:gd name="T10" fmla="*/ 76 w 104"/>
              <a:gd name="T11" fmla="*/ 64 h 128"/>
              <a:gd name="T12" fmla="*/ 76 w 104"/>
              <a:gd name="T13" fmla="*/ 56 h 128"/>
              <a:gd name="T14" fmla="*/ 84 w 104"/>
              <a:gd name="T15" fmla="*/ 20 h 128"/>
              <a:gd name="T16" fmla="*/ 72 w 104"/>
              <a:gd name="T17" fmla="*/ 12 h 128"/>
              <a:gd name="T18" fmla="*/ 64 w 104"/>
              <a:gd name="T19" fmla="*/ 0 h 128"/>
              <a:gd name="T20" fmla="*/ 32 w 104"/>
              <a:gd name="T21" fmla="*/ 8 h 128"/>
              <a:gd name="T22" fmla="*/ 28 w 104"/>
              <a:gd name="T23" fmla="*/ 12 h 128"/>
              <a:gd name="T24" fmla="*/ 12 w 104"/>
              <a:gd name="T25" fmla="*/ 20 h 128"/>
              <a:gd name="T26" fmla="*/ 0 w 104"/>
              <a:gd name="T27" fmla="*/ 116 h 128"/>
              <a:gd name="T28" fmla="*/ 92 w 104"/>
              <a:gd name="T29" fmla="*/ 128 h 128"/>
              <a:gd name="T30" fmla="*/ 104 w 104"/>
              <a:gd name="T31" fmla="*/ 32 h 128"/>
              <a:gd name="T32" fmla="*/ 34 w 104"/>
              <a:gd name="T33" fmla="*/ 20 h 128"/>
              <a:gd name="T34" fmla="*/ 40 w 104"/>
              <a:gd name="T35" fmla="*/ 16 h 128"/>
              <a:gd name="T36" fmla="*/ 56 w 104"/>
              <a:gd name="T37" fmla="*/ 8 h 128"/>
              <a:gd name="T38" fmla="*/ 64 w 104"/>
              <a:gd name="T39" fmla="*/ 20 h 128"/>
              <a:gd name="T40" fmla="*/ 76 w 104"/>
              <a:gd name="T41" fmla="*/ 26 h 128"/>
              <a:gd name="T42" fmla="*/ 34 w 104"/>
              <a:gd name="T43" fmla="*/ 32 h 128"/>
              <a:gd name="T44" fmla="*/ 34 w 104"/>
              <a:gd name="T45" fmla="*/ 20 h 128"/>
              <a:gd name="T46" fmla="*/ 88 w 104"/>
              <a:gd name="T47" fmla="*/ 120 h 128"/>
              <a:gd name="T48" fmla="*/ 8 w 104"/>
              <a:gd name="T49" fmla="*/ 112 h 128"/>
              <a:gd name="T50" fmla="*/ 16 w 104"/>
              <a:gd name="T51" fmla="*/ 28 h 128"/>
              <a:gd name="T52" fmla="*/ 20 w 104"/>
              <a:gd name="T53" fmla="*/ 32 h 128"/>
              <a:gd name="T54" fmla="*/ 76 w 104"/>
              <a:gd name="T55" fmla="*/ 40 h 128"/>
              <a:gd name="T56" fmla="*/ 84 w 104"/>
              <a:gd name="T57" fmla="*/ 28 h 128"/>
              <a:gd name="T58" fmla="*/ 96 w 104"/>
              <a:gd name="T59" fmla="*/ 36 h 128"/>
              <a:gd name="T60" fmla="*/ 76 w 104"/>
              <a:gd name="T61" fmla="*/ 76 h 128"/>
              <a:gd name="T62" fmla="*/ 24 w 104"/>
              <a:gd name="T63" fmla="*/ 80 h 128"/>
              <a:gd name="T64" fmla="*/ 76 w 104"/>
              <a:gd name="T65" fmla="*/ 84 h 128"/>
              <a:gd name="T66" fmla="*/ 76 w 104"/>
              <a:gd name="T67"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8">
                <a:moveTo>
                  <a:pt x="76" y="96"/>
                </a:moveTo>
                <a:cubicBezTo>
                  <a:pt x="28" y="96"/>
                  <a:pt x="28" y="96"/>
                  <a:pt x="28" y="96"/>
                </a:cubicBezTo>
                <a:cubicBezTo>
                  <a:pt x="26" y="96"/>
                  <a:pt x="24" y="98"/>
                  <a:pt x="24" y="100"/>
                </a:cubicBezTo>
                <a:cubicBezTo>
                  <a:pt x="24" y="102"/>
                  <a:pt x="26" y="104"/>
                  <a:pt x="28" y="104"/>
                </a:cubicBezTo>
                <a:cubicBezTo>
                  <a:pt x="76" y="104"/>
                  <a:pt x="76" y="104"/>
                  <a:pt x="76" y="104"/>
                </a:cubicBezTo>
                <a:cubicBezTo>
                  <a:pt x="78" y="104"/>
                  <a:pt x="80" y="102"/>
                  <a:pt x="80" y="100"/>
                </a:cubicBezTo>
                <a:cubicBezTo>
                  <a:pt x="80" y="98"/>
                  <a:pt x="78" y="96"/>
                  <a:pt x="76" y="96"/>
                </a:cubicBezTo>
                <a:close/>
                <a:moveTo>
                  <a:pt x="76" y="56"/>
                </a:moveTo>
                <a:cubicBezTo>
                  <a:pt x="28" y="56"/>
                  <a:pt x="28" y="56"/>
                  <a:pt x="28" y="56"/>
                </a:cubicBezTo>
                <a:cubicBezTo>
                  <a:pt x="26" y="56"/>
                  <a:pt x="24" y="58"/>
                  <a:pt x="24" y="60"/>
                </a:cubicBezTo>
                <a:cubicBezTo>
                  <a:pt x="24" y="62"/>
                  <a:pt x="26" y="64"/>
                  <a:pt x="28" y="64"/>
                </a:cubicBezTo>
                <a:cubicBezTo>
                  <a:pt x="76" y="64"/>
                  <a:pt x="76" y="64"/>
                  <a:pt x="76" y="64"/>
                </a:cubicBezTo>
                <a:cubicBezTo>
                  <a:pt x="78" y="64"/>
                  <a:pt x="80" y="62"/>
                  <a:pt x="80" y="60"/>
                </a:cubicBezTo>
                <a:cubicBezTo>
                  <a:pt x="80" y="58"/>
                  <a:pt x="78" y="56"/>
                  <a:pt x="76" y="56"/>
                </a:cubicBezTo>
                <a:close/>
                <a:moveTo>
                  <a:pt x="92" y="20"/>
                </a:moveTo>
                <a:cubicBezTo>
                  <a:pt x="84" y="20"/>
                  <a:pt x="84" y="20"/>
                  <a:pt x="84" y="20"/>
                </a:cubicBezTo>
                <a:cubicBezTo>
                  <a:pt x="84" y="16"/>
                  <a:pt x="80" y="12"/>
                  <a:pt x="76" y="12"/>
                </a:cubicBezTo>
                <a:cubicBezTo>
                  <a:pt x="72" y="12"/>
                  <a:pt x="72" y="12"/>
                  <a:pt x="72" y="12"/>
                </a:cubicBezTo>
                <a:cubicBezTo>
                  <a:pt x="72" y="8"/>
                  <a:pt x="72" y="8"/>
                  <a:pt x="72" y="8"/>
                </a:cubicBezTo>
                <a:cubicBezTo>
                  <a:pt x="72" y="4"/>
                  <a:pt x="68" y="0"/>
                  <a:pt x="64" y="0"/>
                </a:cubicBezTo>
                <a:cubicBezTo>
                  <a:pt x="40" y="0"/>
                  <a:pt x="40" y="0"/>
                  <a:pt x="40" y="0"/>
                </a:cubicBezTo>
                <a:cubicBezTo>
                  <a:pt x="36" y="0"/>
                  <a:pt x="32" y="4"/>
                  <a:pt x="32" y="8"/>
                </a:cubicBezTo>
                <a:cubicBezTo>
                  <a:pt x="32" y="12"/>
                  <a:pt x="32" y="12"/>
                  <a:pt x="32" y="12"/>
                </a:cubicBezTo>
                <a:cubicBezTo>
                  <a:pt x="28" y="12"/>
                  <a:pt x="28" y="12"/>
                  <a:pt x="28" y="12"/>
                </a:cubicBezTo>
                <a:cubicBezTo>
                  <a:pt x="24" y="12"/>
                  <a:pt x="20" y="16"/>
                  <a:pt x="20" y="20"/>
                </a:cubicBezTo>
                <a:cubicBezTo>
                  <a:pt x="12" y="20"/>
                  <a:pt x="12" y="20"/>
                  <a:pt x="12" y="20"/>
                </a:cubicBezTo>
                <a:cubicBezTo>
                  <a:pt x="5" y="20"/>
                  <a:pt x="0" y="25"/>
                  <a:pt x="0" y="32"/>
                </a:cubicBezTo>
                <a:cubicBezTo>
                  <a:pt x="0" y="116"/>
                  <a:pt x="0" y="116"/>
                  <a:pt x="0" y="116"/>
                </a:cubicBezTo>
                <a:cubicBezTo>
                  <a:pt x="0" y="123"/>
                  <a:pt x="5" y="128"/>
                  <a:pt x="12" y="128"/>
                </a:cubicBezTo>
                <a:cubicBezTo>
                  <a:pt x="92" y="128"/>
                  <a:pt x="92" y="128"/>
                  <a:pt x="92" y="128"/>
                </a:cubicBezTo>
                <a:cubicBezTo>
                  <a:pt x="99" y="128"/>
                  <a:pt x="104" y="123"/>
                  <a:pt x="104" y="116"/>
                </a:cubicBezTo>
                <a:cubicBezTo>
                  <a:pt x="104" y="32"/>
                  <a:pt x="104" y="32"/>
                  <a:pt x="104" y="32"/>
                </a:cubicBezTo>
                <a:cubicBezTo>
                  <a:pt x="104" y="25"/>
                  <a:pt x="99" y="20"/>
                  <a:pt x="92" y="20"/>
                </a:cubicBezTo>
                <a:close/>
                <a:moveTo>
                  <a:pt x="34" y="20"/>
                </a:moveTo>
                <a:cubicBezTo>
                  <a:pt x="40" y="20"/>
                  <a:pt x="40" y="20"/>
                  <a:pt x="40" y="20"/>
                </a:cubicBezTo>
                <a:cubicBezTo>
                  <a:pt x="40" y="16"/>
                  <a:pt x="40" y="16"/>
                  <a:pt x="40" y="16"/>
                </a:cubicBezTo>
                <a:cubicBezTo>
                  <a:pt x="40" y="12"/>
                  <a:pt x="44" y="8"/>
                  <a:pt x="48" y="8"/>
                </a:cubicBezTo>
                <a:cubicBezTo>
                  <a:pt x="56" y="8"/>
                  <a:pt x="56" y="8"/>
                  <a:pt x="56" y="8"/>
                </a:cubicBezTo>
                <a:cubicBezTo>
                  <a:pt x="60" y="8"/>
                  <a:pt x="64" y="12"/>
                  <a:pt x="64" y="16"/>
                </a:cubicBezTo>
                <a:cubicBezTo>
                  <a:pt x="64" y="20"/>
                  <a:pt x="64" y="20"/>
                  <a:pt x="64" y="20"/>
                </a:cubicBezTo>
                <a:cubicBezTo>
                  <a:pt x="70" y="20"/>
                  <a:pt x="70" y="20"/>
                  <a:pt x="70" y="20"/>
                </a:cubicBezTo>
                <a:cubicBezTo>
                  <a:pt x="73" y="20"/>
                  <a:pt x="76" y="23"/>
                  <a:pt x="76" y="26"/>
                </a:cubicBezTo>
                <a:cubicBezTo>
                  <a:pt x="76" y="29"/>
                  <a:pt x="73" y="32"/>
                  <a:pt x="70" y="32"/>
                </a:cubicBezTo>
                <a:cubicBezTo>
                  <a:pt x="34" y="32"/>
                  <a:pt x="34" y="32"/>
                  <a:pt x="34" y="32"/>
                </a:cubicBezTo>
                <a:cubicBezTo>
                  <a:pt x="31" y="32"/>
                  <a:pt x="28" y="29"/>
                  <a:pt x="28" y="26"/>
                </a:cubicBezTo>
                <a:cubicBezTo>
                  <a:pt x="28" y="23"/>
                  <a:pt x="31" y="20"/>
                  <a:pt x="34" y="20"/>
                </a:cubicBezTo>
                <a:close/>
                <a:moveTo>
                  <a:pt x="96" y="112"/>
                </a:moveTo>
                <a:cubicBezTo>
                  <a:pt x="96" y="116"/>
                  <a:pt x="92" y="120"/>
                  <a:pt x="88" y="120"/>
                </a:cubicBezTo>
                <a:cubicBezTo>
                  <a:pt x="16" y="120"/>
                  <a:pt x="16" y="120"/>
                  <a:pt x="16" y="120"/>
                </a:cubicBezTo>
                <a:cubicBezTo>
                  <a:pt x="12" y="120"/>
                  <a:pt x="8" y="116"/>
                  <a:pt x="8" y="112"/>
                </a:cubicBezTo>
                <a:cubicBezTo>
                  <a:pt x="8" y="36"/>
                  <a:pt x="8" y="36"/>
                  <a:pt x="8" y="36"/>
                </a:cubicBezTo>
                <a:cubicBezTo>
                  <a:pt x="8" y="32"/>
                  <a:pt x="12" y="28"/>
                  <a:pt x="16" y="28"/>
                </a:cubicBezTo>
                <a:cubicBezTo>
                  <a:pt x="20" y="28"/>
                  <a:pt x="20" y="28"/>
                  <a:pt x="20" y="28"/>
                </a:cubicBezTo>
                <a:cubicBezTo>
                  <a:pt x="20" y="32"/>
                  <a:pt x="20" y="32"/>
                  <a:pt x="20" y="32"/>
                </a:cubicBezTo>
                <a:cubicBezTo>
                  <a:pt x="20" y="36"/>
                  <a:pt x="24" y="40"/>
                  <a:pt x="28" y="40"/>
                </a:cubicBezTo>
                <a:cubicBezTo>
                  <a:pt x="76" y="40"/>
                  <a:pt x="76" y="40"/>
                  <a:pt x="76" y="40"/>
                </a:cubicBezTo>
                <a:cubicBezTo>
                  <a:pt x="81" y="40"/>
                  <a:pt x="83" y="36"/>
                  <a:pt x="84" y="32"/>
                </a:cubicBezTo>
                <a:cubicBezTo>
                  <a:pt x="84" y="31"/>
                  <a:pt x="84" y="29"/>
                  <a:pt x="84" y="28"/>
                </a:cubicBezTo>
                <a:cubicBezTo>
                  <a:pt x="88" y="28"/>
                  <a:pt x="88" y="28"/>
                  <a:pt x="88" y="28"/>
                </a:cubicBezTo>
                <a:cubicBezTo>
                  <a:pt x="92" y="28"/>
                  <a:pt x="96" y="32"/>
                  <a:pt x="96" y="36"/>
                </a:cubicBezTo>
                <a:lnTo>
                  <a:pt x="96" y="112"/>
                </a:lnTo>
                <a:close/>
                <a:moveTo>
                  <a:pt x="76" y="76"/>
                </a:moveTo>
                <a:cubicBezTo>
                  <a:pt x="28" y="76"/>
                  <a:pt x="28" y="76"/>
                  <a:pt x="28" y="76"/>
                </a:cubicBezTo>
                <a:cubicBezTo>
                  <a:pt x="26" y="76"/>
                  <a:pt x="24" y="78"/>
                  <a:pt x="24" y="80"/>
                </a:cubicBezTo>
                <a:cubicBezTo>
                  <a:pt x="24" y="82"/>
                  <a:pt x="26" y="84"/>
                  <a:pt x="28" y="84"/>
                </a:cubicBezTo>
                <a:cubicBezTo>
                  <a:pt x="76" y="84"/>
                  <a:pt x="76" y="84"/>
                  <a:pt x="76" y="84"/>
                </a:cubicBezTo>
                <a:cubicBezTo>
                  <a:pt x="78" y="84"/>
                  <a:pt x="80" y="82"/>
                  <a:pt x="80" y="80"/>
                </a:cubicBezTo>
                <a:cubicBezTo>
                  <a:pt x="80" y="78"/>
                  <a:pt x="78" y="76"/>
                  <a:pt x="76" y="76"/>
                </a:cubicBezTo>
                <a:close/>
              </a:path>
            </a:pathLst>
          </a:custGeom>
          <a:gradFill flip="none" rotWithShape="1">
            <a:gsLst>
              <a:gs pos="0">
                <a:srgbClr val="9096AE"/>
              </a:gs>
              <a:gs pos="100000">
                <a:srgbClr val="F1F1F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 name="Freeform 6"/>
          <p:cNvSpPr>
            <a:spLocks noEditPoints="1"/>
          </p:cNvSpPr>
          <p:nvPr/>
        </p:nvSpPr>
        <p:spPr bwMode="auto">
          <a:xfrm>
            <a:off x="6835406" y="3555715"/>
            <a:ext cx="365698" cy="363292"/>
          </a:xfrm>
          <a:custGeom>
            <a:avLst/>
            <a:gdLst>
              <a:gd name="T0" fmla="*/ 83 w 128"/>
              <a:gd name="T1" fmla="*/ 45 h 128"/>
              <a:gd name="T2" fmla="*/ 77 w 128"/>
              <a:gd name="T3" fmla="*/ 45 h 128"/>
              <a:gd name="T4" fmla="*/ 64 w 128"/>
              <a:gd name="T5" fmla="*/ 59 h 128"/>
              <a:gd name="T6" fmla="*/ 51 w 128"/>
              <a:gd name="T7" fmla="*/ 45 h 128"/>
              <a:gd name="T8" fmla="*/ 45 w 128"/>
              <a:gd name="T9" fmla="*/ 45 h 128"/>
              <a:gd name="T10" fmla="*/ 45 w 128"/>
              <a:gd name="T11" fmla="*/ 51 h 128"/>
              <a:gd name="T12" fmla="*/ 59 w 128"/>
              <a:gd name="T13" fmla="*/ 64 h 128"/>
              <a:gd name="T14" fmla="*/ 45 w 128"/>
              <a:gd name="T15" fmla="*/ 77 h 128"/>
              <a:gd name="T16" fmla="*/ 45 w 128"/>
              <a:gd name="T17" fmla="*/ 83 h 128"/>
              <a:gd name="T18" fmla="*/ 51 w 128"/>
              <a:gd name="T19" fmla="*/ 83 h 128"/>
              <a:gd name="T20" fmla="*/ 64 w 128"/>
              <a:gd name="T21" fmla="*/ 69 h 128"/>
              <a:gd name="T22" fmla="*/ 77 w 128"/>
              <a:gd name="T23" fmla="*/ 83 h 128"/>
              <a:gd name="T24" fmla="*/ 83 w 128"/>
              <a:gd name="T25" fmla="*/ 83 h 128"/>
              <a:gd name="T26" fmla="*/ 83 w 128"/>
              <a:gd name="T27" fmla="*/ 77 h 128"/>
              <a:gd name="T28" fmla="*/ 69 w 128"/>
              <a:gd name="T29" fmla="*/ 64 h 128"/>
              <a:gd name="T30" fmla="*/ 83 w 128"/>
              <a:gd name="T31" fmla="*/ 51 h 128"/>
              <a:gd name="T32" fmla="*/ 83 w 128"/>
              <a:gd name="T33" fmla="*/ 45 h 128"/>
              <a:gd name="T34" fmla="*/ 64 w 128"/>
              <a:gd name="T35" fmla="*/ 0 h 128"/>
              <a:gd name="T36" fmla="*/ 0 w 128"/>
              <a:gd name="T37" fmla="*/ 64 h 128"/>
              <a:gd name="T38" fmla="*/ 64 w 128"/>
              <a:gd name="T39" fmla="*/ 128 h 128"/>
              <a:gd name="T40" fmla="*/ 128 w 128"/>
              <a:gd name="T41" fmla="*/ 64 h 128"/>
              <a:gd name="T42" fmla="*/ 64 w 128"/>
              <a:gd name="T43" fmla="*/ 0 h 128"/>
              <a:gd name="T44" fmla="*/ 64 w 128"/>
              <a:gd name="T45" fmla="*/ 120 h 128"/>
              <a:gd name="T46" fmla="*/ 8 w 128"/>
              <a:gd name="T47" fmla="*/ 64 h 128"/>
              <a:gd name="T48" fmla="*/ 64 w 128"/>
              <a:gd name="T49" fmla="*/ 8 h 128"/>
              <a:gd name="T50" fmla="*/ 120 w 128"/>
              <a:gd name="T51" fmla="*/ 64 h 128"/>
              <a:gd name="T52" fmla="*/ 64 w 128"/>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83" y="45"/>
                </a:moveTo>
                <a:cubicBezTo>
                  <a:pt x="81" y="44"/>
                  <a:pt x="79" y="44"/>
                  <a:pt x="77" y="45"/>
                </a:cubicBezTo>
                <a:cubicBezTo>
                  <a:pt x="64" y="59"/>
                  <a:pt x="64" y="59"/>
                  <a:pt x="64" y="59"/>
                </a:cubicBezTo>
                <a:cubicBezTo>
                  <a:pt x="51" y="45"/>
                  <a:pt x="51" y="45"/>
                  <a:pt x="51" y="45"/>
                </a:cubicBezTo>
                <a:cubicBezTo>
                  <a:pt x="49" y="44"/>
                  <a:pt x="47" y="44"/>
                  <a:pt x="45" y="45"/>
                </a:cubicBezTo>
                <a:cubicBezTo>
                  <a:pt x="44" y="47"/>
                  <a:pt x="44" y="49"/>
                  <a:pt x="45" y="51"/>
                </a:cubicBezTo>
                <a:cubicBezTo>
                  <a:pt x="59" y="64"/>
                  <a:pt x="59" y="64"/>
                  <a:pt x="59" y="64"/>
                </a:cubicBezTo>
                <a:cubicBezTo>
                  <a:pt x="45" y="77"/>
                  <a:pt x="45" y="77"/>
                  <a:pt x="45" y="77"/>
                </a:cubicBezTo>
                <a:cubicBezTo>
                  <a:pt x="44" y="79"/>
                  <a:pt x="44" y="81"/>
                  <a:pt x="45" y="83"/>
                </a:cubicBezTo>
                <a:cubicBezTo>
                  <a:pt x="47" y="84"/>
                  <a:pt x="49" y="84"/>
                  <a:pt x="51" y="83"/>
                </a:cubicBezTo>
                <a:cubicBezTo>
                  <a:pt x="64" y="69"/>
                  <a:pt x="64" y="69"/>
                  <a:pt x="64" y="69"/>
                </a:cubicBezTo>
                <a:cubicBezTo>
                  <a:pt x="77" y="83"/>
                  <a:pt x="77" y="83"/>
                  <a:pt x="77" y="83"/>
                </a:cubicBezTo>
                <a:cubicBezTo>
                  <a:pt x="79" y="84"/>
                  <a:pt x="81" y="84"/>
                  <a:pt x="83" y="83"/>
                </a:cubicBezTo>
                <a:cubicBezTo>
                  <a:pt x="84" y="81"/>
                  <a:pt x="84" y="79"/>
                  <a:pt x="83" y="77"/>
                </a:cubicBezTo>
                <a:cubicBezTo>
                  <a:pt x="69" y="64"/>
                  <a:pt x="69" y="64"/>
                  <a:pt x="69" y="64"/>
                </a:cubicBezTo>
                <a:cubicBezTo>
                  <a:pt x="83" y="51"/>
                  <a:pt x="83" y="51"/>
                  <a:pt x="83" y="51"/>
                </a:cubicBezTo>
                <a:cubicBezTo>
                  <a:pt x="84" y="49"/>
                  <a:pt x="84" y="47"/>
                  <a:pt x="83" y="45"/>
                </a:cubicBezTo>
                <a:close/>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path>
            </a:pathLst>
          </a:custGeom>
          <a:gradFill flip="none" rotWithShape="1">
            <a:gsLst>
              <a:gs pos="0">
                <a:srgbClr val="9096AE"/>
              </a:gs>
              <a:gs pos="100000">
                <a:srgbClr val="F1F1F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 name="Freeform 7"/>
          <p:cNvSpPr>
            <a:spLocks noEditPoints="1"/>
          </p:cNvSpPr>
          <p:nvPr/>
        </p:nvSpPr>
        <p:spPr bwMode="auto">
          <a:xfrm>
            <a:off x="5913151" y="3339075"/>
            <a:ext cx="365698" cy="364496"/>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8" y="16"/>
                  <a:pt x="16" y="18"/>
                  <a:pt x="16" y="20"/>
                </a:cubicBezTo>
                <a:cubicBezTo>
                  <a:pt x="16" y="22"/>
                  <a:pt x="18" y="24"/>
                  <a:pt x="20" y="24"/>
                </a:cubicBezTo>
                <a:close/>
                <a:moveTo>
                  <a:pt x="116" y="32"/>
                </a:moveTo>
                <a:cubicBezTo>
                  <a:pt x="12" y="32"/>
                  <a:pt x="12" y="32"/>
                  <a:pt x="12" y="32"/>
                </a:cubicBezTo>
                <a:cubicBezTo>
                  <a:pt x="5" y="32"/>
                  <a:pt x="0" y="37"/>
                  <a:pt x="0" y="44"/>
                </a:cubicBezTo>
                <a:cubicBezTo>
                  <a:pt x="0" y="116"/>
                  <a:pt x="0" y="116"/>
                  <a:pt x="0" y="116"/>
                </a:cubicBezTo>
                <a:cubicBezTo>
                  <a:pt x="0" y="123"/>
                  <a:pt x="5" y="128"/>
                  <a:pt x="12" y="128"/>
                </a:cubicBezTo>
                <a:cubicBezTo>
                  <a:pt x="116" y="128"/>
                  <a:pt x="116" y="128"/>
                  <a:pt x="116" y="128"/>
                </a:cubicBezTo>
                <a:cubicBezTo>
                  <a:pt x="123" y="128"/>
                  <a:pt x="128" y="123"/>
                  <a:pt x="128" y="116"/>
                </a:cubicBezTo>
                <a:cubicBezTo>
                  <a:pt x="128" y="44"/>
                  <a:pt x="128" y="44"/>
                  <a:pt x="128" y="44"/>
                </a:cubicBezTo>
                <a:cubicBezTo>
                  <a:pt x="128" y="37"/>
                  <a:pt x="123" y="32"/>
                  <a:pt x="116" y="32"/>
                </a:cubicBezTo>
                <a:close/>
                <a:moveTo>
                  <a:pt x="120" y="112"/>
                </a:moveTo>
                <a:cubicBezTo>
                  <a:pt x="120" y="116"/>
                  <a:pt x="116" y="120"/>
                  <a:pt x="112" y="120"/>
                </a:cubicBezTo>
                <a:cubicBezTo>
                  <a:pt x="16" y="120"/>
                  <a:pt x="16" y="120"/>
                  <a:pt x="16" y="120"/>
                </a:cubicBezTo>
                <a:cubicBezTo>
                  <a:pt x="12" y="120"/>
                  <a:pt x="8" y="116"/>
                  <a:pt x="8" y="112"/>
                </a:cubicBezTo>
                <a:cubicBezTo>
                  <a:pt x="8" y="48"/>
                  <a:pt x="8" y="48"/>
                  <a:pt x="8" y="48"/>
                </a:cubicBezTo>
                <a:cubicBezTo>
                  <a:pt x="8" y="44"/>
                  <a:pt x="12" y="40"/>
                  <a:pt x="16" y="40"/>
                </a:cubicBezTo>
                <a:cubicBezTo>
                  <a:pt x="112" y="40"/>
                  <a:pt x="112" y="40"/>
                  <a:pt x="112" y="40"/>
                </a:cubicBezTo>
                <a:cubicBezTo>
                  <a:pt x="116" y="40"/>
                  <a:pt x="120" y="44"/>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30" y="0"/>
                  <a:pt x="28" y="2"/>
                  <a:pt x="28" y="4"/>
                </a:cubicBezTo>
                <a:cubicBezTo>
                  <a:pt x="28" y="6"/>
                  <a:pt x="30" y="8"/>
                  <a:pt x="32" y="8"/>
                </a:cubicBezTo>
                <a:close/>
              </a:path>
            </a:pathLst>
          </a:custGeom>
          <a:gradFill flip="none" rotWithShape="1">
            <a:gsLst>
              <a:gs pos="0">
                <a:srgbClr val="9096AE"/>
              </a:gs>
              <a:gs pos="100000">
                <a:srgbClr val="F1F1F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1" name="Freeform 8"/>
          <p:cNvSpPr>
            <a:spLocks noEditPoints="1"/>
          </p:cNvSpPr>
          <p:nvPr/>
        </p:nvSpPr>
        <p:spPr bwMode="auto">
          <a:xfrm>
            <a:off x="5009824" y="3555113"/>
            <a:ext cx="365698" cy="364496"/>
          </a:xfrm>
          <a:custGeom>
            <a:avLst/>
            <a:gdLst>
              <a:gd name="T0" fmla="*/ 20 w 128"/>
              <a:gd name="T1" fmla="*/ 0 h 128"/>
              <a:gd name="T2" fmla="*/ 12 w 128"/>
              <a:gd name="T3" fmla="*/ 0 h 128"/>
              <a:gd name="T4" fmla="*/ 0 w 128"/>
              <a:gd name="T5" fmla="*/ 12 h 128"/>
              <a:gd name="T6" fmla="*/ 0 w 128"/>
              <a:gd name="T7" fmla="*/ 116 h 128"/>
              <a:gd name="T8" fmla="*/ 12 w 128"/>
              <a:gd name="T9" fmla="*/ 128 h 128"/>
              <a:gd name="T10" fmla="*/ 20 w 128"/>
              <a:gd name="T11" fmla="*/ 128 h 128"/>
              <a:gd name="T12" fmla="*/ 32 w 128"/>
              <a:gd name="T13" fmla="*/ 116 h 128"/>
              <a:gd name="T14" fmla="*/ 32 w 128"/>
              <a:gd name="T15" fmla="*/ 12 h 128"/>
              <a:gd name="T16" fmla="*/ 20 w 128"/>
              <a:gd name="T17" fmla="*/ 0 h 128"/>
              <a:gd name="T18" fmla="*/ 24 w 128"/>
              <a:gd name="T19" fmla="*/ 112 h 128"/>
              <a:gd name="T20" fmla="*/ 16 w 128"/>
              <a:gd name="T21" fmla="*/ 120 h 128"/>
              <a:gd name="T22" fmla="*/ 8 w 128"/>
              <a:gd name="T23" fmla="*/ 112 h 128"/>
              <a:gd name="T24" fmla="*/ 8 w 128"/>
              <a:gd name="T25" fmla="*/ 16 h 128"/>
              <a:gd name="T26" fmla="*/ 16 w 128"/>
              <a:gd name="T27" fmla="*/ 8 h 128"/>
              <a:gd name="T28" fmla="*/ 24 w 128"/>
              <a:gd name="T29" fmla="*/ 16 h 128"/>
              <a:gd name="T30" fmla="*/ 24 w 128"/>
              <a:gd name="T31" fmla="*/ 112 h 128"/>
              <a:gd name="T32" fmla="*/ 68 w 128"/>
              <a:gd name="T33" fmla="*/ 48 h 128"/>
              <a:gd name="T34" fmla="*/ 60 w 128"/>
              <a:gd name="T35" fmla="*/ 48 h 128"/>
              <a:gd name="T36" fmla="*/ 48 w 128"/>
              <a:gd name="T37" fmla="*/ 60 h 128"/>
              <a:gd name="T38" fmla="*/ 48 w 128"/>
              <a:gd name="T39" fmla="*/ 116 h 128"/>
              <a:gd name="T40" fmla="*/ 60 w 128"/>
              <a:gd name="T41" fmla="*/ 128 h 128"/>
              <a:gd name="T42" fmla="*/ 68 w 128"/>
              <a:gd name="T43" fmla="*/ 128 h 128"/>
              <a:gd name="T44" fmla="*/ 80 w 128"/>
              <a:gd name="T45" fmla="*/ 116 h 128"/>
              <a:gd name="T46" fmla="*/ 80 w 128"/>
              <a:gd name="T47" fmla="*/ 60 h 128"/>
              <a:gd name="T48" fmla="*/ 68 w 128"/>
              <a:gd name="T49" fmla="*/ 48 h 128"/>
              <a:gd name="T50" fmla="*/ 72 w 128"/>
              <a:gd name="T51" fmla="*/ 112 h 128"/>
              <a:gd name="T52" fmla="*/ 64 w 128"/>
              <a:gd name="T53" fmla="*/ 120 h 128"/>
              <a:gd name="T54" fmla="*/ 56 w 128"/>
              <a:gd name="T55" fmla="*/ 112 h 128"/>
              <a:gd name="T56" fmla="*/ 56 w 128"/>
              <a:gd name="T57" fmla="*/ 64 h 128"/>
              <a:gd name="T58" fmla="*/ 64 w 128"/>
              <a:gd name="T59" fmla="*/ 56 h 128"/>
              <a:gd name="T60" fmla="*/ 72 w 128"/>
              <a:gd name="T61" fmla="*/ 64 h 128"/>
              <a:gd name="T62" fmla="*/ 72 w 128"/>
              <a:gd name="T63" fmla="*/ 112 h 128"/>
              <a:gd name="T64" fmla="*/ 116 w 128"/>
              <a:gd name="T65" fmla="*/ 24 h 128"/>
              <a:gd name="T66" fmla="*/ 108 w 128"/>
              <a:gd name="T67" fmla="*/ 24 h 128"/>
              <a:gd name="T68" fmla="*/ 96 w 128"/>
              <a:gd name="T69" fmla="*/ 36 h 128"/>
              <a:gd name="T70" fmla="*/ 96 w 128"/>
              <a:gd name="T71" fmla="*/ 116 h 128"/>
              <a:gd name="T72" fmla="*/ 108 w 128"/>
              <a:gd name="T73" fmla="*/ 128 h 128"/>
              <a:gd name="T74" fmla="*/ 116 w 128"/>
              <a:gd name="T75" fmla="*/ 128 h 128"/>
              <a:gd name="T76" fmla="*/ 128 w 128"/>
              <a:gd name="T77" fmla="*/ 116 h 128"/>
              <a:gd name="T78" fmla="*/ 128 w 128"/>
              <a:gd name="T79" fmla="*/ 36 h 128"/>
              <a:gd name="T80" fmla="*/ 116 w 128"/>
              <a:gd name="T81" fmla="*/ 24 h 128"/>
              <a:gd name="T82" fmla="*/ 120 w 128"/>
              <a:gd name="T83" fmla="*/ 112 h 128"/>
              <a:gd name="T84" fmla="*/ 112 w 128"/>
              <a:gd name="T85" fmla="*/ 120 h 128"/>
              <a:gd name="T86" fmla="*/ 104 w 128"/>
              <a:gd name="T87" fmla="*/ 112 h 128"/>
              <a:gd name="T88" fmla="*/ 104 w 128"/>
              <a:gd name="T89" fmla="*/ 40 h 128"/>
              <a:gd name="T90" fmla="*/ 112 w 128"/>
              <a:gd name="T91" fmla="*/ 32 h 128"/>
              <a:gd name="T92" fmla="*/ 120 w 128"/>
              <a:gd name="T93" fmla="*/ 40 h 128"/>
              <a:gd name="T94" fmla="*/ 120 w 128"/>
              <a:gd name="T9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20" y="0"/>
                </a:moveTo>
                <a:cubicBezTo>
                  <a:pt x="12" y="0"/>
                  <a:pt x="12" y="0"/>
                  <a:pt x="12" y="0"/>
                </a:cubicBezTo>
                <a:cubicBezTo>
                  <a:pt x="5" y="0"/>
                  <a:pt x="0" y="5"/>
                  <a:pt x="0" y="12"/>
                </a:cubicBezTo>
                <a:cubicBezTo>
                  <a:pt x="0" y="116"/>
                  <a:pt x="0" y="116"/>
                  <a:pt x="0" y="116"/>
                </a:cubicBezTo>
                <a:cubicBezTo>
                  <a:pt x="0" y="123"/>
                  <a:pt x="5" y="128"/>
                  <a:pt x="12" y="128"/>
                </a:cubicBezTo>
                <a:cubicBezTo>
                  <a:pt x="20" y="128"/>
                  <a:pt x="20" y="128"/>
                  <a:pt x="20" y="128"/>
                </a:cubicBezTo>
                <a:cubicBezTo>
                  <a:pt x="27" y="128"/>
                  <a:pt x="32" y="123"/>
                  <a:pt x="32" y="116"/>
                </a:cubicBezTo>
                <a:cubicBezTo>
                  <a:pt x="32" y="12"/>
                  <a:pt x="32" y="12"/>
                  <a:pt x="32" y="12"/>
                </a:cubicBezTo>
                <a:cubicBezTo>
                  <a:pt x="32" y="5"/>
                  <a:pt x="27" y="0"/>
                  <a:pt x="20" y="0"/>
                </a:cubicBezTo>
                <a:close/>
                <a:moveTo>
                  <a:pt x="24" y="112"/>
                </a:moveTo>
                <a:cubicBezTo>
                  <a:pt x="24" y="116"/>
                  <a:pt x="20" y="120"/>
                  <a:pt x="16" y="120"/>
                </a:cubicBezTo>
                <a:cubicBezTo>
                  <a:pt x="12" y="120"/>
                  <a:pt x="8" y="116"/>
                  <a:pt x="8" y="112"/>
                </a:cubicBezTo>
                <a:cubicBezTo>
                  <a:pt x="8" y="16"/>
                  <a:pt x="8" y="16"/>
                  <a:pt x="8" y="16"/>
                </a:cubicBezTo>
                <a:cubicBezTo>
                  <a:pt x="8" y="12"/>
                  <a:pt x="12" y="8"/>
                  <a:pt x="16" y="8"/>
                </a:cubicBezTo>
                <a:cubicBezTo>
                  <a:pt x="20" y="8"/>
                  <a:pt x="24" y="12"/>
                  <a:pt x="24" y="16"/>
                </a:cubicBezTo>
                <a:lnTo>
                  <a:pt x="24" y="112"/>
                </a:lnTo>
                <a:close/>
                <a:moveTo>
                  <a:pt x="68" y="48"/>
                </a:moveTo>
                <a:cubicBezTo>
                  <a:pt x="60" y="48"/>
                  <a:pt x="60" y="48"/>
                  <a:pt x="60" y="48"/>
                </a:cubicBezTo>
                <a:cubicBezTo>
                  <a:pt x="53" y="48"/>
                  <a:pt x="48" y="53"/>
                  <a:pt x="48" y="60"/>
                </a:cubicBezTo>
                <a:cubicBezTo>
                  <a:pt x="48" y="116"/>
                  <a:pt x="48" y="116"/>
                  <a:pt x="48" y="116"/>
                </a:cubicBezTo>
                <a:cubicBezTo>
                  <a:pt x="48" y="123"/>
                  <a:pt x="53" y="128"/>
                  <a:pt x="60" y="128"/>
                </a:cubicBezTo>
                <a:cubicBezTo>
                  <a:pt x="68" y="128"/>
                  <a:pt x="68" y="128"/>
                  <a:pt x="68" y="128"/>
                </a:cubicBezTo>
                <a:cubicBezTo>
                  <a:pt x="75" y="128"/>
                  <a:pt x="80" y="123"/>
                  <a:pt x="80" y="116"/>
                </a:cubicBezTo>
                <a:cubicBezTo>
                  <a:pt x="80" y="60"/>
                  <a:pt x="80" y="60"/>
                  <a:pt x="80" y="60"/>
                </a:cubicBezTo>
                <a:cubicBezTo>
                  <a:pt x="80" y="53"/>
                  <a:pt x="75" y="48"/>
                  <a:pt x="68" y="48"/>
                </a:cubicBezTo>
                <a:close/>
                <a:moveTo>
                  <a:pt x="72" y="112"/>
                </a:moveTo>
                <a:cubicBezTo>
                  <a:pt x="72" y="116"/>
                  <a:pt x="68" y="120"/>
                  <a:pt x="64" y="120"/>
                </a:cubicBezTo>
                <a:cubicBezTo>
                  <a:pt x="60" y="120"/>
                  <a:pt x="56" y="116"/>
                  <a:pt x="56" y="112"/>
                </a:cubicBezTo>
                <a:cubicBezTo>
                  <a:pt x="56" y="64"/>
                  <a:pt x="56" y="64"/>
                  <a:pt x="56" y="64"/>
                </a:cubicBezTo>
                <a:cubicBezTo>
                  <a:pt x="56" y="60"/>
                  <a:pt x="60" y="56"/>
                  <a:pt x="64" y="56"/>
                </a:cubicBezTo>
                <a:cubicBezTo>
                  <a:pt x="68" y="56"/>
                  <a:pt x="72" y="60"/>
                  <a:pt x="72" y="64"/>
                </a:cubicBezTo>
                <a:lnTo>
                  <a:pt x="72" y="112"/>
                </a:lnTo>
                <a:close/>
                <a:moveTo>
                  <a:pt x="116" y="24"/>
                </a:moveTo>
                <a:cubicBezTo>
                  <a:pt x="108" y="24"/>
                  <a:pt x="108" y="24"/>
                  <a:pt x="108" y="24"/>
                </a:cubicBezTo>
                <a:cubicBezTo>
                  <a:pt x="101" y="24"/>
                  <a:pt x="96" y="29"/>
                  <a:pt x="96" y="36"/>
                </a:cubicBezTo>
                <a:cubicBezTo>
                  <a:pt x="96" y="116"/>
                  <a:pt x="96" y="116"/>
                  <a:pt x="96" y="116"/>
                </a:cubicBezTo>
                <a:cubicBezTo>
                  <a:pt x="96" y="123"/>
                  <a:pt x="101" y="128"/>
                  <a:pt x="108" y="128"/>
                </a:cubicBezTo>
                <a:cubicBezTo>
                  <a:pt x="116" y="128"/>
                  <a:pt x="116" y="128"/>
                  <a:pt x="116" y="128"/>
                </a:cubicBezTo>
                <a:cubicBezTo>
                  <a:pt x="123" y="128"/>
                  <a:pt x="128" y="123"/>
                  <a:pt x="128" y="116"/>
                </a:cubicBezTo>
                <a:cubicBezTo>
                  <a:pt x="128" y="36"/>
                  <a:pt x="128" y="36"/>
                  <a:pt x="128" y="36"/>
                </a:cubicBezTo>
                <a:cubicBezTo>
                  <a:pt x="128" y="29"/>
                  <a:pt x="123" y="24"/>
                  <a:pt x="116" y="24"/>
                </a:cubicBezTo>
                <a:close/>
                <a:moveTo>
                  <a:pt x="120" y="112"/>
                </a:moveTo>
                <a:cubicBezTo>
                  <a:pt x="120" y="116"/>
                  <a:pt x="116" y="120"/>
                  <a:pt x="112" y="120"/>
                </a:cubicBezTo>
                <a:cubicBezTo>
                  <a:pt x="108" y="120"/>
                  <a:pt x="104" y="116"/>
                  <a:pt x="104" y="112"/>
                </a:cubicBezTo>
                <a:cubicBezTo>
                  <a:pt x="104" y="40"/>
                  <a:pt x="104" y="40"/>
                  <a:pt x="104" y="40"/>
                </a:cubicBezTo>
                <a:cubicBezTo>
                  <a:pt x="104" y="36"/>
                  <a:pt x="108" y="32"/>
                  <a:pt x="112" y="32"/>
                </a:cubicBezTo>
                <a:cubicBezTo>
                  <a:pt x="116" y="32"/>
                  <a:pt x="120" y="36"/>
                  <a:pt x="120" y="40"/>
                </a:cubicBezTo>
                <a:lnTo>
                  <a:pt x="120" y="112"/>
                </a:lnTo>
                <a:close/>
              </a:path>
            </a:pathLst>
          </a:custGeom>
          <a:gradFill flip="none" rotWithShape="1">
            <a:gsLst>
              <a:gs pos="0">
                <a:srgbClr val="9096AE"/>
              </a:gs>
              <a:gs pos="100000">
                <a:srgbClr val="F1F1F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2" name="Freeform 9"/>
          <p:cNvSpPr>
            <a:spLocks noEditPoints="1"/>
          </p:cNvSpPr>
          <p:nvPr/>
        </p:nvSpPr>
        <p:spPr bwMode="auto">
          <a:xfrm>
            <a:off x="4342904" y="4284801"/>
            <a:ext cx="365698" cy="364496"/>
          </a:xfrm>
          <a:custGeom>
            <a:avLst/>
            <a:gdLst>
              <a:gd name="T0" fmla="*/ 36 w 128"/>
              <a:gd name="T1" fmla="*/ 44 h 128"/>
              <a:gd name="T2" fmla="*/ 92 w 128"/>
              <a:gd name="T3" fmla="*/ 44 h 128"/>
              <a:gd name="T4" fmla="*/ 96 w 128"/>
              <a:gd name="T5" fmla="*/ 40 h 128"/>
              <a:gd name="T6" fmla="*/ 92 w 128"/>
              <a:gd name="T7" fmla="*/ 36 h 128"/>
              <a:gd name="T8" fmla="*/ 36 w 128"/>
              <a:gd name="T9" fmla="*/ 36 h 128"/>
              <a:gd name="T10" fmla="*/ 32 w 128"/>
              <a:gd name="T11" fmla="*/ 40 h 128"/>
              <a:gd name="T12" fmla="*/ 36 w 128"/>
              <a:gd name="T13" fmla="*/ 44 h 128"/>
              <a:gd name="T14" fmla="*/ 100 w 128"/>
              <a:gd name="T15" fmla="*/ 56 h 128"/>
              <a:gd name="T16" fmla="*/ 96 w 128"/>
              <a:gd name="T17" fmla="*/ 52 h 128"/>
              <a:gd name="T18" fmla="*/ 32 w 128"/>
              <a:gd name="T19" fmla="*/ 52 h 128"/>
              <a:gd name="T20" fmla="*/ 28 w 128"/>
              <a:gd name="T21" fmla="*/ 56 h 128"/>
              <a:gd name="T22" fmla="*/ 32 w 128"/>
              <a:gd name="T23" fmla="*/ 60 h 128"/>
              <a:gd name="T24" fmla="*/ 96 w 128"/>
              <a:gd name="T25" fmla="*/ 60 h 128"/>
              <a:gd name="T26" fmla="*/ 100 w 128"/>
              <a:gd name="T27" fmla="*/ 56 h 128"/>
              <a:gd name="T28" fmla="*/ 108 w 128"/>
              <a:gd name="T29" fmla="*/ 8 h 128"/>
              <a:gd name="T30" fmla="*/ 100 w 128"/>
              <a:gd name="T31" fmla="*/ 0 h 128"/>
              <a:gd name="T32" fmla="*/ 24 w 128"/>
              <a:gd name="T33" fmla="*/ 0 h 128"/>
              <a:gd name="T34" fmla="*/ 16 w 128"/>
              <a:gd name="T35" fmla="*/ 8 h 128"/>
              <a:gd name="T36" fmla="*/ 0 w 128"/>
              <a:gd name="T37" fmla="*/ 76 h 128"/>
              <a:gd name="T38" fmla="*/ 0 w 128"/>
              <a:gd name="T39" fmla="*/ 116 h 128"/>
              <a:gd name="T40" fmla="*/ 12 w 128"/>
              <a:gd name="T41" fmla="*/ 128 h 128"/>
              <a:gd name="T42" fmla="*/ 116 w 128"/>
              <a:gd name="T43" fmla="*/ 128 h 128"/>
              <a:gd name="T44" fmla="*/ 128 w 128"/>
              <a:gd name="T45" fmla="*/ 116 h 128"/>
              <a:gd name="T46" fmla="*/ 128 w 128"/>
              <a:gd name="T47" fmla="*/ 76 h 128"/>
              <a:gd name="T48" fmla="*/ 108 w 128"/>
              <a:gd name="T49" fmla="*/ 8 h 128"/>
              <a:gd name="T50" fmla="*/ 24 w 128"/>
              <a:gd name="T51" fmla="*/ 12 h 128"/>
              <a:gd name="T52" fmla="*/ 28 w 128"/>
              <a:gd name="T53" fmla="*/ 8 h 128"/>
              <a:gd name="T54" fmla="*/ 96 w 128"/>
              <a:gd name="T55" fmla="*/ 8 h 128"/>
              <a:gd name="T56" fmla="*/ 100 w 128"/>
              <a:gd name="T57" fmla="*/ 12 h 128"/>
              <a:gd name="T58" fmla="*/ 119 w 128"/>
              <a:gd name="T59" fmla="*/ 72 h 128"/>
              <a:gd name="T60" fmla="*/ 92 w 128"/>
              <a:gd name="T61" fmla="*/ 72 h 128"/>
              <a:gd name="T62" fmla="*/ 88 w 128"/>
              <a:gd name="T63" fmla="*/ 72 h 128"/>
              <a:gd name="T64" fmla="*/ 84 w 128"/>
              <a:gd name="T65" fmla="*/ 76 h 128"/>
              <a:gd name="T66" fmla="*/ 84 w 128"/>
              <a:gd name="T67" fmla="*/ 88 h 128"/>
              <a:gd name="T68" fmla="*/ 80 w 128"/>
              <a:gd name="T69" fmla="*/ 92 h 128"/>
              <a:gd name="T70" fmla="*/ 48 w 128"/>
              <a:gd name="T71" fmla="*/ 92 h 128"/>
              <a:gd name="T72" fmla="*/ 44 w 128"/>
              <a:gd name="T73" fmla="*/ 88 h 128"/>
              <a:gd name="T74" fmla="*/ 44 w 128"/>
              <a:gd name="T75" fmla="*/ 76 h 128"/>
              <a:gd name="T76" fmla="*/ 40 w 128"/>
              <a:gd name="T77" fmla="*/ 72 h 128"/>
              <a:gd name="T78" fmla="*/ 36 w 128"/>
              <a:gd name="T79" fmla="*/ 72 h 128"/>
              <a:gd name="T80" fmla="*/ 9 w 128"/>
              <a:gd name="T81" fmla="*/ 72 h 128"/>
              <a:gd name="T82" fmla="*/ 24 w 128"/>
              <a:gd name="T83" fmla="*/ 12 h 128"/>
              <a:gd name="T84" fmla="*/ 120 w 128"/>
              <a:gd name="T85" fmla="*/ 112 h 128"/>
              <a:gd name="T86" fmla="*/ 112 w 128"/>
              <a:gd name="T87" fmla="*/ 120 h 128"/>
              <a:gd name="T88" fmla="*/ 16 w 128"/>
              <a:gd name="T89" fmla="*/ 120 h 128"/>
              <a:gd name="T90" fmla="*/ 8 w 128"/>
              <a:gd name="T91" fmla="*/ 112 h 128"/>
              <a:gd name="T92" fmla="*/ 8 w 128"/>
              <a:gd name="T93" fmla="*/ 80 h 128"/>
              <a:gd name="T94" fmla="*/ 36 w 128"/>
              <a:gd name="T95" fmla="*/ 80 h 128"/>
              <a:gd name="T96" fmla="*/ 36 w 128"/>
              <a:gd name="T97" fmla="*/ 92 h 128"/>
              <a:gd name="T98" fmla="*/ 44 w 128"/>
              <a:gd name="T99" fmla="*/ 100 h 128"/>
              <a:gd name="T100" fmla="*/ 84 w 128"/>
              <a:gd name="T101" fmla="*/ 100 h 128"/>
              <a:gd name="T102" fmla="*/ 92 w 128"/>
              <a:gd name="T103" fmla="*/ 92 h 128"/>
              <a:gd name="T104" fmla="*/ 92 w 128"/>
              <a:gd name="T105" fmla="*/ 80 h 128"/>
              <a:gd name="T106" fmla="*/ 120 w 128"/>
              <a:gd name="T107" fmla="*/ 80 h 128"/>
              <a:gd name="T108" fmla="*/ 120 w 128"/>
              <a:gd name="T109" fmla="*/ 112 h 128"/>
              <a:gd name="T110" fmla="*/ 40 w 128"/>
              <a:gd name="T111" fmla="*/ 28 h 128"/>
              <a:gd name="T112" fmla="*/ 88 w 128"/>
              <a:gd name="T113" fmla="*/ 28 h 128"/>
              <a:gd name="T114" fmla="*/ 92 w 128"/>
              <a:gd name="T115" fmla="*/ 24 h 128"/>
              <a:gd name="T116" fmla="*/ 88 w 128"/>
              <a:gd name="T117" fmla="*/ 20 h 128"/>
              <a:gd name="T118" fmla="*/ 40 w 128"/>
              <a:gd name="T119" fmla="*/ 20 h 128"/>
              <a:gd name="T120" fmla="*/ 36 w 128"/>
              <a:gd name="T121" fmla="*/ 24 h 128"/>
              <a:gd name="T122" fmla="*/ 40 w 128"/>
              <a:gd name="T123"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36" y="44"/>
                </a:moveTo>
                <a:cubicBezTo>
                  <a:pt x="92" y="44"/>
                  <a:pt x="92" y="44"/>
                  <a:pt x="92" y="44"/>
                </a:cubicBezTo>
                <a:cubicBezTo>
                  <a:pt x="94" y="44"/>
                  <a:pt x="96" y="42"/>
                  <a:pt x="96" y="40"/>
                </a:cubicBezTo>
                <a:cubicBezTo>
                  <a:pt x="96" y="38"/>
                  <a:pt x="94" y="36"/>
                  <a:pt x="92" y="36"/>
                </a:cubicBezTo>
                <a:cubicBezTo>
                  <a:pt x="36" y="36"/>
                  <a:pt x="36" y="36"/>
                  <a:pt x="36" y="36"/>
                </a:cubicBezTo>
                <a:cubicBezTo>
                  <a:pt x="34" y="36"/>
                  <a:pt x="32" y="38"/>
                  <a:pt x="32" y="40"/>
                </a:cubicBezTo>
                <a:cubicBezTo>
                  <a:pt x="32" y="42"/>
                  <a:pt x="34" y="44"/>
                  <a:pt x="36" y="44"/>
                </a:cubicBezTo>
                <a:close/>
                <a:moveTo>
                  <a:pt x="100" y="56"/>
                </a:moveTo>
                <a:cubicBezTo>
                  <a:pt x="100" y="54"/>
                  <a:pt x="98" y="52"/>
                  <a:pt x="96" y="52"/>
                </a:cubicBezTo>
                <a:cubicBezTo>
                  <a:pt x="32" y="52"/>
                  <a:pt x="32" y="52"/>
                  <a:pt x="32" y="52"/>
                </a:cubicBezTo>
                <a:cubicBezTo>
                  <a:pt x="30" y="52"/>
                  <a:pt x="28" y="54"/>
                  <a:pt x="28" y="56"/>
                </a:cubicBezTo>
                <a:cubicBezTo>
                  <a:pt x="28" y="58"/>
                  <a:pt x="30" y="60"/>
                  <a:pt x="32" y="60"/>
                </a:cubicBezTo>
                <a:cubicBezTo>
                  <a:pt x="96" y="60"/>
                  <a:pt x="96" y="60"/>
                  <a:pt x="96" y="60"/>
                </a:cubicBezTo>
                <a:cubicBezTo>
                  <a:pt x="98" y="60"/>
                  <a:pt x="100" y="58"/>
                  <a:pt x="100" y="56"/>
                </a:cubicBezTo>
                <a:close/>
                <a:moveTo>
                  <a:pt x="108" y="8"/>
                </a:moveTo>
                <a:cubicBezTo>
                  <a:pt x="107" y="5"/>
                  <a:pt x="104" y="0"/>
                  <a:pt x="100" y="0"/>
                </a:cubicBezTo>
                <a:cubicBezTo>
                  <a:pt x="24" y="0"/>
                  <a:pt x="24" y="0"/>
                  <a:pt x="24" y="0"/>
                </a:cubicBezTo>
                <a:cubicBezTo>
                  <a:pt x="20" y="0"/>
                  <a:pt x="17" y="5"/>
                  <a:pt x="16" y="8"/>
                </a:cubicBezTo>
                <a:cubicBezTo>
                  <a:pt x="0" y="76"/>
                  <a:pt x="0" y="76"/>
                  <a:pt x="0" y="76"/>
                </a:cubicBezTo>
                <a:cubicBezTo>
                  <a:pt x="0" y="116"/>
                  <a:pt x="0" y="116"/>
                  <a:pt x="0" y="116"/>
                </a:cubicBezTo>
                <a:cubicBezTo>
                  <a:pt x="0" y="123"/>
                  <a:pt x="5" y="128"/>
                  <a:pt x="12" y="128"/>
                </a:cubicBezTo>
                <a:cubicBezTo>
                  <a:pt x="116" y="128"/>
                  <a:pt x="116" y="128"/>
                  <a:pt x="116" y="128"/>
                </a:cubicBezTo>
                <a:cubicBezTo>
                  <a:pt x="123" y="128"/>
                  <a:pt x="128" y="123"/>
                  <a:pt x="128" y="116"/>
                </a:cubicBezTo>
                <a:cubicBezTo>
                  <a:pt x="128" y="76"/>
                  <a:pt x="128" y="76"/>
                  <a:pt x="128" y="76"/>
                </a:cubicBezTo>
                <a:lnTo>
                  <a:pt x="108" y="8"/>
                </a:lnTo>
                <a:close/>
                <a:moveTo>
                  <a:pt x="24" y="12"/>
                </a:moveTo>
                <a:cubicBezTo>
                  <a:pt x="24" y="10"/>
                  <a:pt x="26" y="8"/>
                  <a:pt x="28" y="8"/>
                </a:cubicBezTo>
                <a:cubicBezTo>
                  <a:pt x="96" y="8"/>
                  <a:pt x="96" y="8"/>
                  <a:pt x="96" y="8"/>
                </a:cubicBezTo>
                <a:cubicBezTo>
                  <a:pt x="98" y="8"/>
                  <a:pt x="100" y="10"/>
                  <a:pt x="100" y="12"/>
                </a:cubicBezTo>
                <a:cubicBezTo>
                  <a:pt x="119" y="72"/>
                  <a:pt x="119" y="72"/>
                  <a:pt x="119" y="72"/>
                </a:cubicBezTo>
                <a:cubicBezTo>
                  <a:pt x="92" y="72"/>
                  <a:pt x="92" y="72"/>
                  <a:pt x="92" y="72"/>
                </a:cubicBezTo>
                <a:cubicBezTo>
                  <a:pt x="88" y="72"/>
                  <a:pt x="88" y="72"/>
                  <a:pt x="88" y="72"/>
                </a:cubicBezTo>
                <a:cubicBezTo>
                  <a:pt x="84" y="72"/>
                  <a:pt x="84" y="76"/>
                  <a:pt x="84" y="76"/>
                </a:cubicBezTo>
                <a:cubicBezTo>
                  <a:pt x="84" y="88"/>
                  <a:pt x="84" y="88"/>
                  <a:pt x="84" y="88"/>
                </a:cubicBezTo>
                <a:cubicBezTo>
                  <a:pt x="84" y="90"/>
                  <a:pt x="82" y="92"/>
                  <a:pt x="80" y="92"/>
                </a:cubicBezTo>
                <a:cubicBezTo>
                  <a:pt x="48" y="92"/>
                  <a:pt x="48" y="92"/>
                  <a:pt x="48" y="92"/>
                </a:cubicBezTo>
                <a:cubicBezTo>
                  <a:pt x="46" y="92"/>
                  <a:pt x="44" y="90"/>
                  <a:pt x="44" y="88"/>
                </a:cubicBezTo>
                <a:cubicBezTo>
                  <a:pt x="44" y="76"/>
                  <a:pt x="44" y="76"/>
                  <a:pt x="44" y="76"/>
                </a:cubicBezTo>
                <a:cubicBezTo>
                  <a:pt x="44" y="76"/>
                  <a:pt x="44" y="72"/>
                  <a:pt x="40" y="72"/>
                </a:cubicBezTo>
                <a:cubicBezTo>
                  <a:pt x="36" y="72"/>
                  <a:pt x="36" y="72"/>
                  <a:pt x="36" y="72"/>
                </a:cubicBezTo>
                <a:cubicBezTo>
                  <a:pt x="9" y="72"/>
                  <a:pt x="9" y="72"/>
                  <a:pt x="9" y="72"/>
                </a:cubicBezTo>
                <a:lnTo>
                  <a:pt x="24" y="12"/>
                </a:lnTo>
                <a:close/>
                <a:moveTo>
                  <a:pt x="120" y="112"/>
                </a:moveTo>
                <a:cubicBezTo>
                  <a:pt x="120" y="116"/>
                  <a:pt x="116" y="120"/>
                  <a:pt x="112" y="120"/>
                </a:cubicBezTo>
                <a:cubicBezTo>
                  <a:pt x="16" y="120"/>
                  <a:pt x="16" y="120"/>
                  <a:pt x="16" y="120"/>
                </a:cubicBezTo>
                <a:cubicBezTo>
                  <a:pt x="12" y="120"/>
                  <a:pt x="8" y="116"/>
                  <a:pt x="8" y="112"/>
                </a:cubicBezTo>
                <a:cubicBezTo>
                  <a:pt x="8" y="80"/>
                  <a:pt x="8" y="80"/>
                  <a:pt x="8" y="80"/>
                </a:cubicBezTo>
                <a:cubicBezTo>
                  <a:pt x="36" y="80"/>
                  <a:pt x="36" y="80"/>
                  <a:pt x="36" y="80"/>
                </a:cubicBezTo>
                <a:cubicBezTo>
                  <a:pt x="36" y="92"/>
                  <a:pt x="36" y="92"/>
                  <a:pt x="36" y="92"/>
                </a:cubicBezTo>
                <a:cubicBezTo>
                  <a:pt x="36" y="96"/>
                  <a:pt x="40" y="100"/>
                  <a:pt x="44" y="100"/>
                </a:cubicBezTo>
                <a:cubicBezTo>
                  <a:pt x="84" y="100"/>
                  <a:pt x="84" y="100"/>
                  <a:pt x="84" y="100"/>
                </a:cubicBezTo>
                <a:cubicBezTo>
                  <a:pt x="88" y="100"/>
                  <a:pt x="92" y="96"/>
                  <a:pt x="92" y="92"/>
                </a:cubicBezTo>
                <a:cubicBezTo>
                  <a:pt x="92" y="80"/>
                  <a:pt x="92" y="80"/>
                  <a:pt x="92" y="80"/>
                </a:cubicBezTo>
                <a:cubicBezTo>
                  <a:pt x="120" y="80"/>
                  <a:pt x="120" y="80"/>
                  <a:pt x="120" y="80"/>
                </a:cubicBezTo>
                <a:lnTo>
                  <a:pt x="120" y="112"/>
                </a:lnTo>
                <a:close/>
                <a:moveTo>
                  <a:pt x="40" y="28"/>
                </a:moveTo>
                <a:cubicBezTo>
                  <a:pt x="88" y="28"/>
                  <a:pt x="88" y="28"/>
                  <a:pt x="88" y="28"/>
                </a:cubicBezTo>
                <a:cubicBezTo>
                  <a:pt x="90" y="28"/>
                  <a:pt x="92" y="26"/>
                  <a:pt x="92" y="24"/>
                </a:cubicBezTo>
                <a:cubicBezTo>
                  <a:pt x="92" y="22"/>
                  <a:pt x="90" y="20"/>
                  <a:pt x="88" y="20"/>
                </a:cubicBezTo>
                <a:cubicBezTo>
                  <a:pt x="40" y="20"/>
                  <a:pt x="40" y="20"/>
                  <a:pt x="40" y="20"/>
                </a:cubicBezTo>
                <a:cubicBezTo>
                  <a:pt x="38" y="20"/>
                  <a:pt x="36" y="22"/>
                  <a:pt x="36" y="24"/>
                </a:cubicBezTo>
                <a:cubicBezTo>
                  <a:pt x="36" y="26"/>
                  <a:pt x="38" y="28"/>
                  <a:pt x="40" y="28"/>
                </a:cubicBezTo>
                <a:close/>
              </a:path>
            </a:pathLst>
          </a:custGeom>
          <a:gradFill flip="none" rotWithShape="1">
            <a:gsLst>
              <a:gs pos="0">
                <a:srgbClr val="9096AE"/>
              </a:gs>
              <a:gs pos="100000">
                <a:srgbClr val="F1F1F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4" name="文本框 23"/>
          <p:cNvSpPr txBox="1"/>
          <p:nvPr/>
        </p:nvSpPr>
        <p:spPr>
          <a:xfrm>
            <a:off x="2011760" y="4012312"/>
            <a:ext cx="1107996" cy="369332"/>
          </a:xfrm>
          <a:prstGeom prst="rect">
            <a:avLst/>
          </a:prstGeom>
          <a:noFill/>
        </p:spPr>
        <p:txBody>
          <a:bodyPr wrap="none" rtlCol="0">
            <a:spAutoFit/>
          </a:bodyPr>
          <a:lstStyle/>
          <a:p>
            <a:pPr lvl="0"/>
            <a:r>
              <a:rPr lang="zh-CN" altLang="en-US" dirty="0">
                <a:solidFill>
                  <a:schemeClr val="bg1"/>
                </a:solidFill>
                <a:ea typeface="微软雅黑" pitchFamily="34" charset="-122"/>
              </a:rPr>
              <a:t>混沌时代</a:t>
            </a:r>
          </a:p>
        </p:txBody>
      </p:sp>
      <p:sp>
        <p:nvSpPr>
          <p:cNvPr id="26" name="文本框 25"/>
          <p:cNvSpPr txBox="1"/>
          <p:nvPr/>
        </p:nvSpPr>
        <p:spPr>
          <a:xfrm>
            <a:off x="5358788" y="2004350"/>
            <a:ext cx="1041760" cy="369332"/>
          </a:xfrm>
          <a:prstGeom prst="rect">
            <a:avLst/>
          </a:prstGeom>
          <a:noFill/>
        </p:spPr>
        <p:txBody>
          <a:bodyPr wrap="none" rtlCol="0">
            <a:spAutoFit/>
          </a:bodyPr>
          <a:lstStyle/>
          <a:p>
            <a:pPr lvl="0"/>
            <a:r>
              <a:rPr lang="en-US" altLang="zh-CN" dirty="0">
                <a:solidFill>
                  <a:schemeClr val="bg1"/>
                </a:solidFill>
                <a:ea typeface="微软雅黑" pitchFamily="34" charset="-122"/>
              </a:rPr>
              <a:t>Ajax</a:t>
            </a:r>
            <a:r>
              <a:rPr lang="zh-CN" altLang="en-US" dirty="0">
                <a:solidFill>
                  <a:schemeClr val="bg1"/>
                </a:solidFill>
                <a:ea typeface="微软雅黑" pitchFamily="34" charset="-122"/>
              </a:rPr>
              <a:t>时代</a:t>
            </a:r>
          </a:p>
        </p:txBody>
      </p:sp>
      <p:sp>
        <p:nvSpPr>
          <p:cNvPr id="28" name="文本框 27"/>
          <p:cNvSpPr txBox="1"/>
          <p:nvPr/>
        </p:nvSpPr>
        <p:spPr>
          <a:xfrm>
            <a:off x="8705814" y="4012312"/>
            <a:ext cx="1154483" cy="369332"/>
          </a:xfrm>
          <a:prstGeom prst="rect">
            <a:avLst/>
          </a:prstGeom>
          <a:noFill/>
        </p:spPr>
        <p:txBody>
          <a:bodyPr wrap="none" rtlCol="0">
            <a:spAutoFit/>
          </a:bodyPr>
          <a:lstStyle/>
          <a:p>
            <a:pPr lvl="0"/>
            <a:r>
              <a:rPr lang="en-US" altLang="zh-CN" dirty="0">
                <a:solidFill>
                  <a:schemeClr val="bg1"/>
                </a:solidFill>
                <a:ea typeface="微软雅黑" pitchFamily="34" charset="-122"/>
              </a:rPr>
              <a:t>Node</a:t>
            </a:r>
            <a:r>
              <a:rPr lang="zh-CN" altLang="en-US" dirty="0">
                <a:solidFill>
                  <a:schemeClr val="bg1"/>
                </a:solidFill>
                <a:ea typeface="微软雅黑" pitchFamily="34" charset="-122"/>
              </a:rPr>
              <a:t>时代</a:t>
            </a:r>
          </a:p>
        </p:txBody>
      </p:sp>
      <p:sp>
        <p:nvSpPr>
          <p:cNvPr id="29" name="矩形 28"/>
          <p:cNvSpPr/>
          <p:nvPr/>
        </p:nvSpPr>
        <p:spPr>
          <a:xfrm>
            <a:off x="5542003" y="4873082"/>
            <a:ext cx="1107996" cy="369332"/>
          </a:xfrm>
          <a:prstGeom prst="rect">
            <a:avLst/>
          </a:prstGeom>
        </p:spPr>
        <p:txBody>
          <a:bodyPr wrap="none">
            <a:spAutoFit/>
          </a:bodyPr>
          <a:lstStyle/>
          <a:p>
            <a:pPr lvl="0" algn="ctr"/>
            <a:r>
              <a:rPr lang="zh-CN" altLang="en-US" dirty="0">
                <a:solidFill>
                  <a:prstClr val="white"/>
                </a:solidFill>
              </a:rPr>
              <a:t>历史演进</a:t>
            </a:r>
          </a:p>
        </p:txBody>
      </p:sp>
      <p:grpSp>
        <p:nvGrpSpPr>
          <p:cNvPr id="30" name="组合 29"/>
          <p:cNvGrpSpPr/>
          <p:nvPr/>
        </p:nvGrpSpPr>
        <p:grpSpPr>
          <a:xfrm>
            <a:off x="447675" y="367239"/>
            <a:ext cx="513548" cy="575736"/>
            <a:chOff x="447675" y="367239"/>
            <a:chExt cx="513548" cy="575736"/>
          </a:xfrm>
        </p:grpSpPr>
        <p:sp>
          <p:nvSpPr>
            <p:cNvPr id="31" name="等腰三角形 30"/>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17388" y="409286"/>
            <a:ext cx="2492990" cy="400110"/>
          </a:xfrm>
          <a:prstGeom prst="rect">
            <a:avLst/>
          </a:prstGeom>
        </p:spPr>
        <p:txBody>
          <a:bodyPr wrap="none">
            <a:spAutoFit/>
          </a:bodyPr>
          <a:lstStyle/>
          <a:p>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前端工程化发展演进</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sp>
        <p:nvSpPr>
          <p:cNvPr id="34" name="矩形 33"/>
          <p:cNvSpPr/>
          <p:nvPr/>
        </p:nvSpPr>
        <p:spPr>
          <a:xfrm>
            <a:off x="1036437" y="748498"/>
            <a:ext cx="3221238" cy="276999"/>
          </a:xfrm>
          <a:prstGeom prst="rect">
            <a:avLst/>
          </a:prstGeom>
        </p:spPr>
        <p:txBody>
          <a:bodyPr wrap="square">
            <a:spAutoFit/>
          </a:bodyPr>
          <a:lstStyle/>
          <a:p>
            <a:pPr lvl="0" algn="dist"/>
            <a:r>
              <a:rPr lang="en-US" altLang="zh-CN" sz="1200" dirty="0">
                <a:solidFill>
                  <a:prstClr val="white">
                    <a:alpha val="70000"/>
                  </a:prst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CHUANGXIN KEJI YIN LING WEILAI</a:t>
            </a:r>
            <a:endParaRPr lang="zh-CN" altLang="en-US" sz="1200" dirty="0">
              <a:solidFill>
                <a:prstClr val="white">
                  <a:alpha val="70000"/>
                </a:prst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19407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1+#ppt_w/2"/>
                                          </p:val>
                                        </p:tav>
                                        <p:tav tm="100000">
                                          <p:val>
                                            <p:strVal val="#ppt_x"/>
                                          </p:val>
                                        </p:tav>
                                      </p:tavLst>
                                    </p:anim>
                                    <p:anim calcmode="lin" valueType="num">
                                      <p:cBhvr additive="base">
                                        <p:cTn id="11" dur="1000" fill="hold"/>
                                        <p:tgtEl>
                                          <p:spTgt spid="18"/>
                                        </p:tgtEl>
                                        <p:attrNameLst>
                                          <p:attrName>ppt_y</p:attrName>
                                        </p:attrNameLst>
                                      </p:cBhvr>
                                      <p:tavLst>
                                        <p:tav tm="0">
                                          <p:val>
                                            <p:strVal val="#ppt_y"/>
                                          </p:val>
                                        </p:tav>
                                        <p:tav tm="100000">
                                          <p:val>
                                            <p:strVal val="#ppt_y"/>
                                          </p:val>
                                        </p:tav>
                                      </p:tavLst>
                                    </p:anim>
                                  </p:childTnLst>
                                </p:cTn>
                              </p:par>
                              <p:par>
                                <p:cTn id="12" presetID="2" presetClass="entr" presetSubtype="3" decel="10000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1000" fill="hold"/>
                                        <p:tgtEl>
                                          <p:spTgt spid="19"/>
                                        </p:tgtEl>
                                        <p:attrNameLst>
                                          <p:attrName>ppt_x</p:attrName>
                                        </p:attrNameLst>
                                      </p:cBhvr>
                                      <p:tavLst>
                                        <p:tav tm="0">
                                          <p:val>
                                            <p:strVal val="1+#ppt_w/2"/>
                                          </p:val>
                                        </p:tav>
                                        <p:tav tm="100000">
                                          <p:val>
                                            <p:strVal val="#ppt_x"/>
                                          </p:val>
                                        </p:tav>
                                      </p:tavLst>
                                    </p:anim>
                                    <p:anim calcmode="lin" valueType="num">
                                      <p:cBhvr additive="base">
                                        <p:cTn id="15" dur="1000" fill="hold"/>
                                        <p:tgtEl>
                                          <p:spTgt spid="19"/>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1000" fill="hold"/>
                                        <p:tgtEl>
                                          <p:spTgt spid="20"/>
                                        </p:tgtEl>
                                        <p:attrNameLst>
                                          <p:attrName>ppt_x</p:attrName>
                                        </p:attrNameLst>
                                      </p:cBhvr>
                                      <p:tavLst>
                                        <p:tav tm="0">
                                          <p:val>
                                            <p:strVal val="#ppt_x"/>
                                          </p:val>
                                        </p:tav>
                                        <p:tav tm="100000">
                                          <p:val>
                                            <p:strVal val="#ppt_x"/>
                                          </p:val>
                                        </p:tav>
                                      </p:tavLst>
                                    </p:anim>
                                    <p:anim calcmode="lin" valueType="num">
                                      <p:cBhvr additive="base">
                                        <p:cTn id="19" dur="1000" fill="hold"/>
                                        <p:tgtEl>
                                          <p:spTgt spid="20"/>
                                        </p:tgtEl>
                                        <p:attrNameLst>
                                          <p:attrName>ppt_y</p:attrName>
                                        </p:attrNameLst>
                                      </p:cBhvr>
                                      <p:tavLst>
                                        <p:tav tm="0">
                                          <p:val>
                                            <p:strVal val="0-#ppt_h/2"/>
                                          </p:val>
                                        </p:tav>
                                        <p:tav tm="100000">
                                          <p:val>
                                            <p:strVal val="#ppt_y"/>
                                          </p:val>
                                        </p:tav>
                                      </p:tavLst>
                                    </p:anim>
                                  </p:childTnLst>
                                </p:cTn>
                              </p:par>
                              <p:par>
                                <p:cTn id="20" presetID="2" presetClass="entr" presetSubtype="9" decel="10000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000" fill="hold"/>
                                        <p:tgtEl>
                                          <p:spTgt spid="21"/>
                                        </p:tgtEl>
                                        <p:attrNameLst>
                                          <p:attrName>ppt_x</p:attrName>
                                        </p:attrNameLst>
                                      </p:cBhvr>
                                      <p:tavLst>
                                        <p:tav tm="0">
                                          <p:val>
                                            <p:strVal val="0-#ppt_w/2"/>
                                          </p:val>
                                        </p:tav>
                                        <p:tav tm="100000">
                                          <p:val>
                                            <p:strVal val="#ppt_x"/>
                                          </p:val>
                                        </p:tav>
                                      </p:tavLst>
                                    </p:anim>
                                    <p:anim calcmode="lin" valueType="num">
                                      <p:cBhvr additive="base">
                                        <p:cTn id="23" dur="1000" fill="hold"/>
                                        <p:tgtEl>
                                          <p:spTgt spid="21"/>
                                        </p:tgtEl>
                                        <p:attrNameLst>
                                          <p:attrName>ppt_y</p:attrName>
                                        </p:attrNameLst>
                                      </p:cBhvr>
                                      <p:tavLst>
                                        <p:tav tm="0">
                                          <p:val>
                                            <p:strVal val="0-#ppt_h/2"/>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1000" fill="hold"/>
                                        <p:tgtEl>
                                          <p:spTgt spid="22"/>
                                        </p:tgtEl>
                                        <p:attrNameLst>
                                          <p:attrName>ppt_x</p:attrName>
                                        </p:attrNameLst>
                                      </p:cBhvr>
                                      <p:tavLst>
                                        <p:tav tm="0">
                                          <p:val>
                                            <p:strVal val="0-#ppt_w/2"/>
                                          </p:val>
                                        </p:tav>
                                        <p:tav tm="100000">
                                          <p:val>
                                            <p:strVal val="#ppt_x"/>
                                          </p:val>
                                        </p:tav>
                                      </p:tavLst>
                                    </p:anim>
                                    <p:anim calcmode="lin" valueType="num">
                                      <p:cBhvr additive="base">
                                        <p:cTn id="27" dur="1000" fill="hold"/>
                                        <p:tgtEl>
                                          <p:spTgt spid="22"/>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childTnLst>
                                </p:cTn>
                              </p:par>
                              <p:par>
                                <p:cTn id="32" presetID="8" presetClass="emph" presetSubtype="0" fill="hold" nodeType="withEffect">
                                  <p:stCondLst>
                                    <p:cond delay="0"/>
                                  </p:stCondLst>
                                  <p:childTnLst>
                                    <p:animRot by="21600000">
                                      <p:cBhvr>
                                        <p:cTn id="33" dur="1000" fill="hold"/>
                                        <p:tgtEl>
                                          <p:spTgt spid="8"/>
                                        </p:tgtEl>
                                        <p:attrNameLst>
                                          <p:attrName>r</p:attrName>
                                        </p:attrNameLst>
                                      </p:cBhvr>
                                    </p:animRot>
                                  </p:childTnLst>
                                </p:cTn>
                              </p:par>
                              <p:par>
                                <p:cTn id="34" presetID="53" presetClass="entr" presetSubtype="16" fill="hold" grpId="0" nodeType="withEffect">
                                  <p:stCondLst>
                                    <p:cond delay="0"/>
                                  </p:stCondLst>
                                  <p:iterate type="lt">
                                    <p:tmPct val="10000"/>
                                  </p:iterate>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childTnLst>
                                </p:cTn>
                              </p:par>
                              <p:par>
                                <p:cTn id="43" presetID="8" presetClass="emph" presetSubtype="0" fill="hold" nodeType="withEffect">
                                  <p:stCondLst>
                                    <p:cond delay="0"/>
                                  </p:stCondLst>
                                  <p:childTnLst>
                                    <p:animRot by="21600000">
                                      <p:cBhvr>
                                        <p:cTn id="44" dur="1000" fill="hold"/>
                                        <p:tgtEl>
                                          <p:spTgt spid="2"/>
                                        </p:tgtEl>
                                        <p:attrNameLst>
                                          <p:attrName>r</p:attrName>
                                        </p:attrNameLst>
                                      </p:cBhvr>
                                    </p:animRot>
                                  </p:childTnLst>
                                </p:cTn>
                              </p:par>
                              <p:par>
                                <p:cTn id="45" presetID="53" presetClass="entr" presetSubtype="16" fill="hold" grpId="0" nodeType="with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par>
                                <p:cTn id="54" presetID="8" presetClass="emph" presetSubtype="0" fill="hold" nodeType="withEffect">
                                  <p:stCondLst>
                                    <p:cond delay="0"/>
                                  </p:stCondLst>
                                  <p:childTnLst>
                                    <p:animRot by="21600000">
                                      <p:cBhvr>
                                        <p:cTn id="55" dur="1000" fill="hold"/>
                                        <p:tgtEl>
                                          <p:spTgt spid="11"/>
                                        </p:tgtEl>
                                        <p:attrNameLst>
                                          <p:attrName>r</p:attrName>
                                        </p:attrNameLst>
                                      </p:cBhvr>
                                    </p:animRot>
                                  </p:childTnLst>
                                </p:cTn>
                              </p:par>
                              <p:par>
                                <p:cTn id="56" presetID="53" presetClass="entr" presetSubtype="16" fill="hold" grpId="0" nodeType="withEffect">
                                  <p:stCondLst>
                                    <p:cond delay="0"/>
                                  </p:stCondLst>
                                  <p:iterate type="lt">
                                    <p:tmPct val="10000"/>
                                  </p:iterate>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4" grpId="0"/>
      <p:bldP spid="26"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8EDEBCF-F214-A140-A027-E2FC6C14A1E7}"/>
              </a:ext>
            </a:extLst>
          </p:cNvPr>
          <p:cNvGrpSpPr/>
          <p:nvPr/>
        </p:nvGrpSpPr>
        <p:grpSpPr>
          <a:xfrm>
            <a:off x="290513" y="121418"/>
            <a:ext cx="513548" cy="575736"/>
            <a:chOff x="447675" y="367239"/>
            <a:chExt cx="513548" cy="575736"/>
          </a:xfrm>
        </p:grpSpPr>
        <p:sp>
          <p:nvSpPr>
            <p:cNvPr id="3" name="等腰三角形 45">
              <a:extLst>
                <a:ext uri="{FF2B5EF4-FFF2-40B4-BE49-F238E27FC236}">
                  <a16:creationId xmlns:a16="http://schemas.microsoft.com/office/drawing/2014/main" id="{2B6AD35A-AE6E-5144-BE52-32D34F408AC6}"/>
                </a:ext>
              </a:extLst>
            </p:cNvPr>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46">
              <a:extLst>
                <a:ext uri="{FF2B5EF4-FFF2-40B4-BE49-F238E27FC236}">
                  <a16:creationId xmlns:a16="http://schemas.microsoft.com/office/drawing/2014/main" id="{810DEA2B-63D4-EB48-8C87-914E4B31DFA4}"/>
                </a:ext>
              </a:extLst>
            </p:cNvPr>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E7A315A6-3638-1648-85B6-157E541F8D9A}"/>
              </a:ext>
            </a:extLst>
          </p:cNvPr>
          <p:cNvSpPr/>
          <p:nvPr/>
        </p:nvSpPr>
        <p:spPr>
          <a:xfrm>
            <a:off x="965881" y="211187"/>
            <a:ext cx="3478196" cy="400110"/>
          </a:xfrm>
          <a:prstGeom prst="rect">
            <a:avLst/>
          </a:prstGeom>
        </p:spPr>
        <p:txBody>
          <a:bodyPr wrap="none">
            <a:spAutoFit/>
          </a:bodyPr>
          <a:lstStyle/>
          <a:p>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webpack </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如何自动编译热更新</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pic>
        <p:nvPicPr>
          <p:cNvPr id="7" name="图片 6">
            <a:extLst>
              <a:ext uri="{FF2B5EF4-FFF2-40B4-BE49-F238E27FC236}">
                <a16:creationId xmlns:a16="http://schemas.microsoft.com/office/drawing/2014/main" id="{BE76B193-0F8F-3E44-B7D7-9542E57F7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7154"/>
            <a:ext cx="12192000" cy="6160846"/>
          </a:xfrm>
          <a:prstGeom prst="rect">
            <a:avLst/>
          </a:prstGeom>
        </p:spPr>
      </p:pic>
    </p:spTree>
    <p:extLst>
      <p:ext uri="{BB962C8B-B14F-4D97-AF65-F5344CB8AC3E}">
        <p14:creationId xmlns:p14="http://schemas.microsoft.com/office/powerpoint/2010/main" val="454968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8EDEBCF-F214-A140-A027-E2FC6C14A1E7}"/>
              </a:ext>
            </a:extLst>
          </p:cNvPr>
          <p:cNvGrpSpPr/>
          <p:nvPr/>
        </p:nvGrpSpPr>
        <p:grpSpPr>
          <a:xfrm>
            <a:off x="290513" y="121418"/>
            <a:ext cx="513548" cy="575736"/>
            <a:chOff x="447675" y="367239"/>
            <a:chExt cx="513548" cy="575736"/>
          </a:xfrm>
        </p:grpSpPr>
        <p:sp>
          <p:nvSpPr>
            <p:cNvPr id="3" name="等腰三角形 45">
              <a:extLst>
                <a:ext uri="{FF2B5EF4-FFF2-40B4-BE49-F238E27FC236}">
                  <a16:creationId xmlns:a16="http://schemas.microsoft.com/office/drawing/2014/main" id="{2B6AD35A-AE6E-5144-BE52-32D34F408AC6}"/>
                </a:ext>
              </a:extLst>
            </p:cNvPr>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46">
              <a:extLst>
                <a:ext uri="{FF2B5EF4-FFF2-40B4-BE49-F238E27FC236}">
                  <a16:creationId xmlns:a16="http://schemas.microsoft.com/office/drawing/2014/main" id="{810DEA2B-63D4-EB48-8C87-914E4B31DFA4}"/>
                </a:ext>
              </a:extLst>
            </p:cNvPr>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E7A315A6-3638-1648-85B6-157E541F8D9A}"/>
              </a:ext>
            </a:extLst>
          </p:cNvPr>
          <p:cNvSpPr/>
          <p:nvPr/>
        </p:nvSpPr>
        <p:spPr>
          <a:xfrm>
            <a:off x="965881" y="211187"/>
            <a:ext cx="2195794" cy="400110"/>
          </a:xfrm>
          <a:prstGeom prst="rect">
            <a:avLst/>
          </a:prstGeom>
        </p:spPr>
        <p:txBody>
          <a:bodyPr wrap="none">
            <a:spAutoFit/>
          </a:bodyPr>
          <a:lstStyle/>
          <a:p>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webpack </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打包过程</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pic>
        <p:nvPicPr>
          <p:cNvPr id="6" name="图片 5">
            <a:extLst>
              <a:ext uri="{FF2B5EF4-FFF2-40B4-BE49-F238E27FC236}">
                <a16:creationId xmlns:a16="http://schemas.microsoft.com/office/drawing/2014/main" id="{A74E0482-0552-B749-96A5-254871F4C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61" y="697154"/>
            <a:ext cx="10605285" cy="6160846"/>
          </a:xfrm>
          <a:prstGeom prst="rect">
            <a:avLst/>
          </a:prstGeom>
        </p:spPr>
      </p:pic>
    </p:spTree>
    <p:extLst>
      <p:ext uri="{BB962C8B-B14F-4D97-AF65-F5344CB8AC3E}">
        <p14:creationId xmlns:p14="http://schemas.microsoft.com/office/powerpoint/2010/main" val="2922772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8EDEBCF-F214-A140-A027-E2FC6C14A1E7}"/>
              </a:ext>
            </a:extLst>
          </p:cNvPr>
          <p:cNvGrpSpPr/>
          <p:nvPr/>
        </p:nvGrpSpPr>
        <p:grpSpPr>
          <a:xfrm>
            <a:off x="290513" y="121418"/>
            <a:ext cx="513548" cy="575736"/>
            <a:chOff x="447675" y="367239"/>
            <a:chExt cx="513548" cy="575736"/>
          </a:xfrm>
        </p:grpSpPr>
        <p:sp>
          <p:nvSpPr>
            <p:cNvPr id="3" name="等腰三角形 45">
              <a:extLst>
                <a:ext uri="{FF2B5EF4-FFF2-40B4-BE49-F238E27FC236}">
                  <a16:creationId xmlns:a16="http://schemas.microsoft.com/office/drawing/2014/main" id="{2B6AD35A-AE6E-5144-BE52-32D34F408AC6}"/>
                </a:ext>
              </a:extLst>
            </p:cNvPr>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46">
              <a:extLst>
                <a:ext uri="{FF2B5EF4-FFF2-40B4-BE49-F238E27FC236}">
                  <a16:creationId xmlns:a16="http://schemas.microsoft.com/office/drawing/2014/main" id="{810DEA2B-63D4-EB48-8C87-914E4B31DFA4}"/>
                </a:ext>
              </a:extLst>
            </p:cNvPr>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E7A315A6-3638-1648-85B6-157E541F8D9A}"/>
              </a:ext>
            </a:extLst>
          </p:cNvPr>
          <p:cNvSpPr/>
          <p:nvPr/>
        </p:nvSpPr>
        <p:spPr>
          <a:xfrm>
            <a:off x="965881" y="211187"/>
            <a:ext cx="2195794" cy="400110"/>
          </a:xfrm>
          <a:prstGeom prst="rect">
            <a:avLst/>
          </a:prstGeom>
        </p:spPr>
        <p:txBody>
          <a:bodyPr wrap="none">
            <a:spAutoFit/>
          </a:bodyPr>
          <a:lstStyle/>
          <a:p>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webpack </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优化方案</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sp>
        <p:nvSpPr>
          <p:cNvPr id="5" name="文本框 4">
            <a:extLst>
              <a:ext uri="{FF2B5EF4-FFF2-40B4-BE49-F238E27FC236}">
                <a16:creationId xmlns:a16="http://schemas.microsoft.com/office/drawing/2014/main" id="{7BB540B7-1ED7-C245-A0E8-96C9E184F1D7}"/>
              </a:ext>
            </a:extLst>
          </p:cNvPr>
          <p:cNvSpPr txBox="1"/>
          <p:nvPr/>
        </p:nvSpPr>
        <p:spPr>
          <a:xfrm>
            <a:off x="965881" y="798897"/>
            <a:ext cx="1757212" cy="307777"/>
          </a:xfrm>
          <a:prstGeom prst="rect">
            <a:avLst/>
          </a:prstGeom>
          <a:noFill/>
        </p:spPr>
        <p:txBody>
          <a:bodyPr wrap="none" rtlCol="0">
            <a:spAutoFit/>
          </a:bodyPr>
          <a:lstStyle/>
          <a:p>
            <a:r>
              <a:rPr lang="en-US" altLang="zh-CN" sz="1400" dirty="0">
                <a:solidFill>
                  <a:schemeClr val="bg1">
                    <a:lumMod val="95000"/>
                  </a:schemeClr>
                </a:solidFill>
                <a:latin typeface="+mj-lt"/>
              </a:rPr>
              <a:t>1.</a:t>
            </a:r>
            <a:r>
              <a:rPr lang="zh-CN" altLang="en-US" sz="1400" dirty="0">
                <a:solidFill>
                  <a:schemeClr val="bg1">
                    <a:lumMod val="95000"/>
                  </a:schemeClr>
                </a:solidFill>
                <a:latin typeface="+mj-lt"/>
              </a:rPr>
              <a:t>减小打包文件体积</a:t>
            </a:r>
            <a:endParaRPr lang="en-US" altLang="zh-CN" sz="1400" dirty="0">
              <a:solidFill>
                <a:schemeClr val="bg1">
                  <a:lumMod val="95000"/>
                </a:schemeClr>
              </a:solidFill>
              <a:latin typeface="+mj-lt"/>
            </a:endParaRPr>
          </a:p>
        </p:txBody>
      </p:sp>
      <p:pic>
        <p:nvPicPr>
          <p:cNvPr id="7" name="图片 6">
            <a:extLst>
              <a:ext uri="{FF2B5EF4-FFF2-40B4-BE49-F238E27FC236}">
                <a16:creationId xmlns:a16="http://schemas.microsoft.com/office/drawing/2014/main" id="{2484D455-73C1-244C-9527-62C16E2C5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81" y="2742733"/>
            <a:ext cx="8191500" cy="2570413"/>
          </a:xfrm>
          <a:prstGeom prst="rect">
            <a:avLst/>
          </a:prstGeom>
        </p:spPr>
      </p:pic>
      <p:sp>
        <p:nvSpPr>
          <p:cNvPr id="9" name="文本框 8">
            <a:extLst>
              <a:ext uri="{FF2B5EF4-FFF2-40B4-BE49-F238E27FC236}">
                <a16:creationId xmlns:a16="http://schemas.microsoft.com/office/drawing/2014/main" id="{D39BA2BC-F98D-EE42-82A9-F86019770EEF}"/>
              </a:ext>
            </a:extLst>
          </p:cNvPr>
          <p:cNvSpPr txBox="1"/>
          <p:nvPr/>
        </p:nvSpPr>
        <p:spPr>
          <a:xfrm>
            <a:off x="965881" y="2223961"/>
            <a:ext cx="2195794" cy="307777"/>
          </a:xfrm>
          <a:prstGeom prst="rect">
            <a:avLst/>
          </a:prstGeom>
          <a:noFill/>
        </p:spPr>
        <p:txBody>
          <a:bodyPr wrap="square" rtlCol="0">
            <a:spAutoFit/>
          </a:bodyPr>
          <a:lstStyle/>
          <a:p>
            <a:r>
              <a:rPr kumimoji="1" lang="en-US" altLang="zh-CN" sz="1400" dirty="0">
                <a:solidFill>
                  <a:schemeClr val="bg1">
                    <a:lumMod val="95000"/>
                  </a:schemeClr>
                </a:solidFill>
              </a:rPr>
              <a:t>2</a:t>
            </a:r>
            <a:r>
              <a:rPr kumimoji="1" lang="zh-CN" altLang="en-US" sz="1400" dirty="0">
                <a:solidFill>
                  <a:schemeClr val="bg1">
                    <a:lumMod val="95000"/>
                  </a:schemeClr>
                </a:solidFill>
              </a:rPr>
              <a:t>代码压缩</a:t>
            </a:r>
          </a:p>
        </p:txBody>
      </p:sp>
      <p:pic>
        <p:nvPicPr>
          <p:cNvPr id="11" name="图片 10">
            <a:extLst>
              <a:ext uri="{FF2B5EF4-FFF2-40B4-BE49-F238E27FC236}">
                <a16:creationId xmlns:a16="http://schemas.microsoft.com/office/drawing/2014/main" id="{187D6191-DE61-924E-B54C-40ADB1BD6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881" y="1350228"/>
            <a:ext cx="8191500" cy="482600"/>
          </a:xfrm>
          <a:prstGeom prst="rect">
            <a:avLst/>
          </a:prstGeom>
        </p:spPr>
      </p:pic>
    </p:spTree>
    <p:extLst>
      <p:ext uri="{BB962C8B-B14F-4D97-AF65-F5344CB8AC3E}">
        <p14:creationId xmlns:p14="http://schemas.microsoft.com/office/powerpoint/2010/main" val="309314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8EDEBCF-F214-A140-A027-E2FC6C14A1E7}"/>
              </a:ext>
            </a:extLst>
          </p:cNvPr>
          <p:cNvGrpSpPr/>
          <p:nvPr/>
        </p:nvGrpSpPr>
        <p:grpSpPr>
          <a:xfrm>
            <a:off x="290513" y="121418"/>
            <a:ext cx="513548" cy="575736"/>
            <a:chOff x="447675" y="367239"/>
            <a:chExt cx="513548" cy="575736"/>
          </a:xfrm>
        </p:grpSpPr>
        <p:sp>
          <p:nvSpPr>
            <p:cNvPr id="3" name="等腰三角形 45">
              <a:extLst>
                <a:ext uri="{FF2B5EF4-FFF2-40B4-BE49-F238E27FC236}">
                  <a16:creationId xmlns:a16="http://schemas.microsoft.com/office/drawing/2014/main" id="{2B6AD35A-AE6E-5144-BE52-32D34F408AC6}"/>
                </a:ext>
              </a:extLst>
            </p:cNvPr>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46">
              <a:extLst>
                <a:ext uri="{FF2B5EF4-FFF2-40B4-BE49-F238E27FC236}">
                  <a16:creationId xmlns:a16="http://schemas.microsoft.com/office/drawing/2014/main" id="{810DEA2B-63D4-EB48-8C87-914E4B31DFA4}"/>
                </a:ext>
              </a:extLst>
            </p:cNvPr>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E7A315A6-3638-1648-85B6-157E541F8D9A}"/>
              </a:ext>
            </a:extLst>
          </p:cNvPr>
          <p:cNvSpPr/>
          <p:nvPr/>
        </p:nvSpPr>
        <p:spPr>
          <a:xfrm>
            <a:off x="965881" y="211187"/>
            <a:ext cx="2195794" cy="400110"/>
          </a:xfrm>
          <a:prstGeom prst="rect">
            <a:avLst/>
          </a:prstGeom>
        </p:spPr>
        <p:txBody>
          <a:bodyPr wrap="none">
            <a:spAutoFit/>
          </a:bodyPr>
          <a:lstStyle/>
          <a:p>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webpack </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优化方案</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sp>
        <p:nvSpPr>
          <p:cNvPr id="5" name="文本框 4">
            <a:extLst>
              <a:ext uri="{FF2B5EF4-FFF2-40B4-BE49-F238E27FC236}">
                <a16:creationId xmlns:a16="http://schemas.microsoft.com/office/drawing/2014/main" id="{7BB540B7-1ED7-C245-A0E8-96C9E184F1D7}"/>
              </a:ext>
            </a:extLst>
          </p:cNvPr>
          <p:cNvSpPr txBox="1"/>
          <p:nvPr/>
        </p:nvSpPr>
        <p:spPr>
          <a:xfrm>
            <a:off x="965881" y="798897"/>
            <a:ext cx="1065420" cy="307777"/>
          </a:xfrm>
          <a:prstGeom prst="rect">
            <a:avLst/>
          </a:prstGeom>
          <a:noFill/>
        </p:spPr>
        <p:txBody>
          <a:bodyPr wrap="none" rtlCol="0">
            <a:spAutoFit/>
          </a:bodyPr>
          <a:lstStyle/>
          <a:p>
            <a:r>
              <a:rPr lang="en-US" altLang="zh-CN" sz="1400" dirty="0">
                <a:solidFill>
                  <a:schemeClr val="bg1">
                    <a:lumMod val="95000"/>
                  </a:schemeClr>
                </a:solidFill>
                <a:latin typeface="+mj-lt"/>
              </a:rPr>
              <a:t>3happypack</a:t>
            </a:r>
          </a:p>
        </p:txBody>
      </p:sp>
      <p:pic>
        <p:nvPicPr>
          <p:cNvPr id="10" name="图片 9">
            <a:extLst>
              <a:ext uri="{FF2B5EF4-FFF2-40B4-BE49-F238E27FC236}">
                <a16:creationId xmlns:a16="http://schemas.microsoft.com/office/drawing/2014/main" id="{F782A829-609B-9A4A-8D7D-94A6BD184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81" y="1294274"/>
            <a:ext cx="5261664" cy="4947987"/>
          </a:xfrm>
          <a:prstGeom prst="rect">
            <a:avLst/>
          </a:prstGeom>
        </p:spPr>
      </p:pic>
      <p:pic>
        <p:nvPicPr>
          <p:cNvPr id="13" name="图片 12">
            <a:extLst>
              <a:ext uri="{FF2B5EF4-FFF2-40B4-BE49-F238E27FC236}">
                <a16:creationId xmlns:a16="http://schemas.microsoft.com/office/drawing/2014/main" id="{79B0B392-3E24-3647-9CD9-0E841BA7C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931" y="121418"/>
            <a:ext cx="5528804" cy="6548889"/>
          </a:xfrm>
          <a:prstGeom prst="rect">
            <a:avLst/>
          </a:prstGeom>
        </p:spPr>
      </p:pic>
    </p:spTree>
    <p:extLst>
      <p:ext uri="{BB962C8B-B14F-4D97-AF65-F5344CB8AC3E}">
        <p14:creationId xmlns:p14="http://schemas.microsoft.com/office/powerpoint/2010/main" val="195944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8EDEBCF-F214-A140-A027-E2FC6C14A1E7}"/>
              </a:ext>
            </a:extLst>
          </p:cNvPr>
          <p:cNvGrpSpPr/>
          <p:nvPr/>
        </p:nvGrpSpPr>
        <p:grpSpPr>
          <a:xfrm>
            <a:off x="290513" y="121418"/>
            <a:ext cx="513548" cy="575736"/>
            <a:chOff x="447675" y="367239"/>
            <a:chExt cx="513548" cy="575736"/>
          </a:xfrm>
        </p:grpSpPr>
        <p:sp>
          <p:nvSpPr>
            <p:cNvPr id="3" name="等腰三角形 45">
              <a:extLst>
                <a:ext uri="{FF2B5EF4-FFF2-40B4-BE49-F238E27FC236}">
                  <a16:creationId xmlns:a16="http://schemas.microsoft.com/office/drawing/2014/main" id="{2B6AD35A-AE6E-5144-BE52-32D34F408AC6}"/>
                </a:ext>
              </a:extLst>
            </p:cNvPr>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46">
              <a:extLst>
                <a:ext uri="{FF2B5EF4-FFF2-40B4-BE49-F238E27FC236}">
                  <a16:creationId xmlns:a16="http://schemas.microsoft.com/office/drawing/2014/main" id="{810DEA2B-63D4-EB48-8C87-914E4B31DFA4}"/>
                </a:ext>
              </a:extLst>
            </p:cNvPr>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E7A315A6-3638-1648-85B6-157E541F8D9A}"/>
              </a:ext>
            </a:extLst>
          </p:cNvPr>
          <p:cNvSpPr/>
          <p:nvPr/>
        </p:nvSpPr>
        <p:spPr>
          <a:xfrm>
            <a:off x="965881" y="211187"/>
            <a:ext cx="2195794" cy="400110"/>
          </a:xfrm>
          <a:prstGeom prst="rect">
            <a:avLst/>
          </a:prstGeom>
        </p:spPr>
        <p:txBody>
          <a:bodyPr wrap="none">
            <a:spAutoFit/>
          </a:bodyPr>
          <a:lstStyle/>
          <a:p>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webpack </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优化方案</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sp>
        <p:nvSpPr>
          <p:cNvPr id="5" name="文本框 4">
            <a:extLst>
              <a:ext uri="{FF2B5EF4-FFF2-40B4-BE49-F238E27FC236}">
                <a16:creationId xmlns:a16="http://schemas.microsoft.com/office/drawing/2014/main" id="{7BB540B7-1ED7-C245-A0E8-96C9E184F1D7}"/>
              </a:ext>
            </a:extLst>
          </p:cNvPr>
          <p:cNvSpPr txBox="1"/>
          <p:nvPr/>
        </p:nvSpPr>
        <p:spPr>
          <a:xfrm>
            <a:off x="965881" y="798897"/>
            <a:ext cx="2067746" cy="800219"/>
          </a:xfrm>
          <a:prstGeom prst="rect">
            <a:avLst/>
          </a:prstGeom>
          <a:noFill/>
        </p:spPr>
        <p:txBody>
          <a:bodyPr wrap="none" rtlCol="0">
            <a:spAutoFit/>
          </a:bodyPr>
          <a:lstStyle/>
          <a:p>
            <a:r>
              <a:rPr lang="en-US" altLang="zh-CN" sz="1400" dirty="0">
                <a:solidFill>
                  <a:schemeClr val="bg1">
                    <a:lumMod val="95000"/>
                  </a:schemeClr>
                </a:solidFill>
                <a:latin typeface="+mj-lt"/>
              </a:rPr>
              <a:t>4</a:t>
            </a:r>
            <a:r>
              <a:rPr lang="en" altLang="zh-CN" dirty="0">
                <a:solidFill>
                  <a:schemeClr val="bg1">
                    <a:lumMod val="95000"/>
                  </a:schemeClr>
                </a:solidFill>
              </a:rPr>
              <a:t>DLL &amp; </a:t>
            </a:r>
            <a:r>
              <a:rPr lang="en" altLang="zh-CN" dirty="0" err="1">
                <a:solidFill>
                  <a:schemeClr val="bg1">
                    <a:lumMod val="95000"/>
                  </a:schemeClr>
                </a:solidFill>
              </a:rPr>
              <a:t>DllReference</a:t>
            </a:r>
            <a:endParaRPr lang="en" altLang="zh-CN" dirty="0">
              <a:solidFill>
                <a:schemeClr val="bg1">
                  <a:lumMod val="95000"/>
                </a:schemeClr>
              </a:solidFill>
            </a:endParaRPr>
          </a:p>
          <a:p>
            <a:br>
              <a:rPr lang="en" altLang="zh-CN" sz="1400" dirty="0">
                <a:solidFill>
                  <a:schemeClr val="bg1">
                    <a:lumMod val="95000"/>
                  </a:schemeClr>
                </a:solidFill>
              </a:rPr>
            </a:br>
            <a:endParaRPr lang="en-US" altLang="zh-CN" sz="1400" dirty="0">
              <a:solidFill>
                <a:schemeClr val="bg1">
                  <a:lumMod val="95000"/>
                </a:schemeClr>
              </a:solidFill>
              <a:latin typeface="+mj-lt"/>
            </a:endParaRPr>
          </a:p>
        </p:txBody>
      </p:sp>
      <p:pic>
        <p:nvPicPr>
          <p:cNvPr id="7" name="图片 6">
            <a:extLst>
              <a:ext uri="{FF2B5EF4-FFF2-40B4-BE49-F238E27FC236}">
                <a16:creationId xmlns:a16="http://schemas.microsoft.com/office/drawing/2014/main" id="{F76CB21A-3E9B-784C-9A12-62BE60215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31" y="1786716"/>
            <a:ext cx="5471488" cy="4468194"/>
          </a:xfrm>
          <a:prstGeom prst="rect">
            <a:avLst/>
          </a:prstGeom>
        </p:spPr>
      </p:pic>
      <p:pic>
        <p:nvPicPr>
          <p:cNvPr id="11" name="图片 10">
            <a:extLst>
              <a:ext uri="{FF2B5EF4-FFF2-40B4-BE49-F238E27FC236}">
                <a16:creationId xmlns:a16="http://schemas.microsoft.com/office/drawing/2014/main" id="{5826E978-83A4-034F-9A15-993336506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0" y="0"/>
            <a:ext cx="5100595" cy="6858000"/>
          </a:xfrm>
          <a:prstGeom prst="rect">
            <a:avLst/>
          </a:prstGeom>
        </p:spPr>
      </p:pic>
      <p:sp>
        <p:nvSpPr>
          <p:cNvPr id="12" name="文本框 11">
            <a:extLst>
              <a:ext uri="{FF2B5EF4-FFF2-40B4-BE49-F238E27FC236}">
                <a16:creationId xmlns:a16="http://schemas.microsoft.com/office/drawing/2014/main" id="{73692C83-6692-8F46-8FAB-2CEF8ADFEBC9}"/>
              </a:ext>
            </a:extLst>
          </p:cNvPr>
          <p:cNvSpPr txBox="1"/>
          <p:nvPr/>
        </p:nvSpPr>
        <p:spPr>
          <a:xfrm>
            <a:off x="5091177" y="102723"/>
            <a:ext cx="1505733" cy="276999"/>
          </a:xfrm>
          <a:prstGeom prst="rect">
            <a:avLst/>
          </a:prstGeom>
          <a:noFill/>
        </p:spPr>
        <p:txBody>
          <a:bodyPr wrap="none" rtlCol="0">
            <a:spAutoFit/>
          </a:bodyPr>
          <a:lstStyle/>
          <a:p>
            <a:r>
              <a:rPr kumimoji="1" lang="en-US" altLang="zh-CN" sz="1200" dirty="0" err="1">
                <a:solidFill>
                  <a:schemeClr val="bg1">
                    <a:lumMod val="95000"/>
                  </a:schemeClr>
                </a:solidFill>
              </a:rPr>
              <a:t>Webpack.dll.config.js</a:t>
            </a:r>
            <a:endParaRPr kumimoji="1" lang="zh-CN" altLang="en-US" sz="1200" dirty="0">
              <a:solidFill>
                <a:schemeClr val="bg1">
                  <a:lumMod val="95000"/>
                </a:schemeClr>
              </a:solidFill>
            </a:endParaRPr>
          </a:p>
        </p:txBody>
      </p:sp>
      <p:sp>
        <p:nvSpPr>
          <p:cNvPr id="14" name="文本框 13">
            <a:extLst>
              <a:ext uri="{FF2B5EF4-FFF2-40B4-BE49-F238E27FC236}">
                <a16:creationId xmlns:a16="http://schemas.microsoft.com/office/drawing/2014/main" id="{F231509E-EE38-F047-B9ED-276844DC4EF1}"/>
              </a:ext>
            </a:extLst>
          </p:cNvPr>
          <p:cNvSpPr txBox="1"/>
          <p:nvPr/>
        </p:nvSpPr>
        <p:spPr>
          <a:xfrm>
            <a:off x="949819" y="1478939"/>
            <a:ext cx="1113959" cy="307777"/>
          </a:xfrm>
          <a:prstGeom prst="rect">
            <a:avLst/>
          </a:prstGeom>
          <a:noFill/>
        </p:spPr>
        <p:txBody>
          <a:bodyPr wrap="none" rtlCol="0">
            <a:spAutoFit/>
          </a:bodyPr>
          <a:lstStyle/>
          <a:p>
            <a:r>
              <a:rPr kumimoji="1" lang="en-US" altLang="zh-CN" sz="1400" dirty="0" err="1">
                <a:solidFill>
                  <a:schemeClr val="bg1">
                    <a:lumMod val="95000"/>
                  </a:schemeClr>
                </a:solidFill>
              </a:rPr>
              <a:t>Vue.config.js</a:t>
            </a:r>
            <a:endParaRPr kumimoji="1" lang="zh-CN" altLang="en-US" sz="1400" dirty="0">
              <a:solidFill>
                <a:schemeClr val="bg1">
                  <a:lumMod val="95000"/>
                </a:schemeClr>
              </a:solidFill>
            </a:endParaRPr>
          </a:p>
        </p:txBody>
      </p:sp>
    </p:spTree>
    <p:extLst>
      <p:ext uri="{BB962C8B-B14F-4D97-AF65-F5344CB8AC3E}">
        <p14:creationId xmlns:p14="http://schemas.microsoft.com/office/powerpoint/2010/main" val="3831454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8EDEBCF-F214-A140-A027-E2FC6C14A1E7}"/>
              </a:ext>
            </a:extLst>
          </p:cNvPr>
          <p:cNvGrpSpPr/>
          <p:nvPr/>
        </p:nvGrpSpPr>
        <p:grpSpPr>
          <a:xfrm>
            <a:off x="290513" y="121418"/>
            <a:ext cx="513548" cy="575736"/>
            <a:chOff x="447675" y="367239"/>
            <a:chExt cx="513548" cy="575736"/>
          </a:xfrm>
        </p:grpSpPr>
        <p:sp>
          <p:nvSpPr>
            <p:cNvPr id="3" name="等腰三角形 45">
              <a:extLst>
                <a:ext uri="{FF2B5EF4-FFF2-40B4-BE49-F238E27FC236}">
                  <a16:creationId xmlns:a16="http://schemas.microsoft.com/office/drawing/2014/main" id="{2B6AD35A-AE6E-5144-BE52-32D34F408AC6}"/>
                </a:ext>
              </a:extLst>
            </p:cNvPr>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46">
              <a:extLst>
                <a:ext uri="{FF2B5EF4-FFF2-40B4-BE49-F238E27FC236}">
                  <a16:creationId xmlns:a16="http://schemas.microsoft.com/office/drawing/2014/main" id="{810DEA2B-63D4-EB48-8C87-914E4B31DFA4}"/>
                </a:ext>
              </a:extLst>
            </p:cNvPr>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E7A315A6-3638-1648-85B6-157E541F8D9A}"/>
              </a:ext>
            </a:extLst>
          </p:cNvPr>
          <p:cNvSpPr/>
          <p:nvPr/>
        </p:nvSpPr>
        <p:spPr>
          <a:xfrm>
            <a:off x="965881" y="211187"/>
            <a:ext cx="2641429" cy="400110"/>
          </a:xfrm>
          <a:prstGeom prst="rect">
            <a:avLst/>
          </a:prstGeom>
        </p:spPr>
        <p:txBody>
          <a:bodyPr wrap="none">
            <a:spAutoFit/>
          </a:bodyPr>
          <a:lstStyle/>
          <a:p>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webpack </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自定义</a:t>
            </a:r>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plugin</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sp>
        <p:nvSpPr>
          <p:cNvPr id="5" name="文本框 4">
            <a:extLst>
              <a:ext uri="{FF2B5EF4-FFF2-40B4-BE49-F238E27FC236}">
                <a16:creationId xmlns:a16="http://schemas.microsoft.com/office/drawing/2014/main" id="{2118E4E5-B6D2-2D44-B2B8-5C0FF71C6F46}"/>
              </a:ext>
            </a:extLst>
          </p:cNvPr>
          <p:cNvSpPr txBox="1"/>
          <p:nvPr/>
        </p:nvSpPr>
        <p:spPr>
          <a:xfrm>
            <a:off x="965881" y="770021"/>
            <a:ext cx="3781933" cy="1384995"/>
          </a:xfrm>
          <a:prstGeom prst="rect">
            <a:avLst/>
          </a:prstGeom>
          <a:noFill/>
        </p:spPr>
        <p:txBody>
          <a:bodyPr wrap="none" rtlCol="0">
            <a:spAutoFit/>
          </a:bodyPr>
          <a:lstStyle/>
          <a:p>
            <a:pPr fontAlgn="base"/>
            <a:r>
              <a:rPr lang="zh-CN" altLang="en-US" sz="1400" dirty="0">
                <a:solidFill>
                  <a:schemeClr val="bg1">
                    <a:lumMod val="95000"/>
                  </a:schemeClr>
                </a:solidFill>
                <a:latin typeface="+mj-lt"/>
              </a:rPr>
              <a:t>一个插件由以下构成</a:t>
            </a:r>
          </a:p>
          <a:p>
            <a:pPr fontAlgn="base"/>
            <a:r>
              <a:rPr lang="en-US" altLang="zh-CN" sz="1400" dirty="0">
                <a:solidFill>
                  <a:schemeClr val="bg1">
                    <a:lumMod val="95000"/>
                  </a:schemeClr>
                </a:solidFill>
                <a:latin typeface="+mj-lt"/>
              </a:rPr>
              <a:t>1</a:t>
            </a:r>
            <a:r>
              <a:rPr lang="zh-CN" altLang="en-US" sz="1400" dirty="0">
                <a:solidFill>
                  <a:schemeClr val="bg1">
                    <a:lumMod val="95000"/>
                  </a:schemeClr>
                </a:solidFill>
                <a:latin typeface="+mj-lt"/>
              </a:rPr>
              <a:t>一个具名 </a:t>
            </a:r>
            <a:r>
              <a:rPr lang="en" altLang="zh-CN" sz="1400" dirty="0">
                <a:solidFill>
                  <a:schemeClr val="bg1">
                    <a:lumMod val="95000"/>
                  </a:schemeClr>
                </a:solidFill>
                <a:latin typeface="+mj-lt"/>
              </a:rPr>
              <a:t>JavaScript </a:t>
            </a:r>
            <a:r>
              <a:rPr lang="zh-CN" altLang="en-US" sz="1400" dirty="0">
                <a:solidFill>
                  <a:schemeClr val="bg1">
                    <a:lumMod val="95000"/>
                  </a:schemeClr>
                </a:solidFill>
                <a:latin typeface="+mj-lt"/>
              </a:rPr>
              <a:t>函数。</a:t>
            </a:r>
          </a:p>
          <a:p>
            <a:pPr fontAlgn="base"/>
            <a:r>
              <a:rPr lang="en-US" altLang="zh-CN" sz="1400" dirty="0">
                <a:solidFill>
                  <a:schemeClr val="bg1">
                    <a:lumMod val="95000"/>
                  </a:schemeClr>
                </a:solidFill>
                <a:latin typeface="+mj-lt"/>
              </a:rPr>
              <a:t>2</a:t>
            </a:r>
            <a:r>
              <a:rPr lang="zh-CN" altLang="en-US" sz="1400" dirty="0">
                <a:solidFill>
                  <a:schemeClr val="bg1">
                    <a:lumMod val="95000"/>
                  </a:schemeClr>
                </a:solidFill>
                <a:latin typeface="+mj-lt"/>
              </a:rPr>
              <a:t>在它的原型上定义 </a:t>
            </a:r>
            <a:r>
              <a:rPr lang="en" altLang="zh-CN" sz="1400" dirty="0">
                <a:solidFill>
                  <a:schemeClr val="bg1">
                    <a:lumMod val="95000"/>
                  </a:schemeClr>
                </a:solidFill>
                <a:latin typeface="+mj-lt"/>
              </a:rPr>
              <a:t>apply </a:t>
            </a:r>
            <a:r>
              <a:rPr lang="zh-CN" altLang="en-US" sz="1400" dirty="0">
                <a:solidFill>
                  <a:schemeClr val="bg1">
                    <a:lumMod val="95000"/>
                  </a:schemeClr>
                </a:solidFill>
                <a:latin typeface="+mj-lt"/>
              </a:rPr>
              <a:t>方法。</a:t>
            </a:r>
          </a:p>
          <a:p>
            <a:pPr fontAlgn="base"/>
            <a:r>
              <a:rPr lang="en-US" altLang="zh-CN" sz="1400" dirty="0">
                <a:solidFill>
                  <a:schemeClr val="bg1">
                    <a:lumMod val="95000"/>
                  </a:schemeClr>
                </a:solidFill>
                <a:latin typeface="+mj-lt"/>
              </a:rPr>
              <a:t>3</a:t>
            </a:r>
            <a:r>
              <a:rPr lang="zh-CN" altLang="en-US" sz="1400" dirty="0">
                <a:solidFill>
                  <a:schemeClr val="bg1">
                    <a:lumMod val="95000"/>
                  </a:schemeClr>
                </a:solidFill>
                <a:latin typeface="+mj-lt"/>
              </a:rPr>
              <a:t>指定一个触及到 </a:t>
            </a:r>
            <a:r>
              <a:rPr lang="en" altLang="zh-CN" sz="1400" dirty="0">
                <a:solidFill>
                  <a:schemeClr val="bg1">
                    <a:lumMod val="95000"/>
                  </a:schemeClr>
                </a:solidFill>
                <a:latin typeface="+mj-lt"/>
              </a:rPr>
              <a:t>webpack </a:t>
            </a:r>
            <a:r>
              <a:rPr lang="zh-CN" altLang="en-US" sz="1400" dirty="0">
                <a:solidFill>
                  <a:schemeClr val="bg1">
                    <a:lumMod val="95000"/>
                  </a:schemeClr>
                </a:solidFill>
                <a:latin typeface="+mj-lt"/>
              </a:rPr>
              <a:t>本身的 </a:t>
            </a:r>
            <a:r>
              <a:rPr lang="zh-CN" altLang="en-US" sz="1400" dirty="0">
                <a:solidFill>
                  <a:schemeClr val="bg1">
                    <a:lumMod val="95000"/>
                  </a:schemeClr>
                </a:solidFill>
                <a:latin typeface="+mj-lt"/>
                <a:hlinkClick r:id="rId2">
                  <a:extLst>
                    <a:ext uri="{A12FA001-AC4F-418D-AE19-62706E023703}">
                      <ahyp:hlinkClr xmlns:ahyp="http://schemas.microsoft.com/office/drawing/2018/hyperlinkcolor" val="tx"/>
                    </a:ext>
                  </a:extLst>
                </a:hlinkClick>
              </a:rPr>
              <a:t>事件钩子</a:t>
            </a:r>
            <a:r>
              <a:rPr lang="zh-CN" altLang="en-US" sz="1400" dirty="0">
                <a:solidFill>
                  <a:schemeClr val="bg1">
                    <a:lumMod val="95000"/>
                  </a:schemeClr>
                </a:solidFill>
                <a:latin typeface="+mj-lt"/>
              </a:rPr>
              <a:t>。</a:t>
            </a:r>
          </a:p>
          <a:p>
            <a:pPr fontAlgn="base"/>
            <a:r>
              <a:rPr lang="en-US" altLang="zh-CN" sz="1400" dirty="0">
                <a:solidFill>
                  <a:schemeClr val="bg1">
                    <a:lumMod val="95000"/>
                  </a:schemeClr>
                </a:solidFill>
                <a:latin typeface="+mj-lt"/>
              </a:rPr>
              <a:t>4</a:t>
            </a:r>
            <a:r>
              <a:rPr lang="zh-CN" altLang="en-US" sz="1400" dirty="0">
                <a:solidFill>
                  <a:schemeClr val="bg1">
                    <a:lumMod val="95000"/>
                  </a:schemeClr>
                </a:solidFill>
                <a:latin typeface="+mj-lt"/>
              </a:rPr>
              <a:t>操作 </a:t>
            </a:r>
            <a:r>
              <a:rPr lang="en" altLang="zh-CN" sz="1400" dirty="0">
                <a:solidFill>
                  <a:schemeClr val="bg1">
                    <a:lumMod val="95000"/>
                  </a:schemeClr>
                </a:solidFill>
                <a:latin typeface="+mj-lt"/>
              </a:rPr>
              <a:t>webpack </a:t>
            </a:r>
            <a:r>
              <a:rPr lang="zh-CN" altLang="en-US" sz="1400" dirty="0">
                <a:solidFill>
                  <a:schemeClr val="bg1">
                    <a:lumMod val="95000"/>
                  </a:schemeClr>
                </a:solidFill>
                <a:latin typeface="+mj-lt"/>
              </a:rPr>
              <a:t>内部的实例特定数据。</a:t>
            </a:r>
          </a:p>
          <a:p>
            <a:pPr fontAlgn="base"/>
            <a:r>
              <a:rPr lang="en-US" altLang="zh-CN" sz="1400" dirty="0">
                <a:solidFill>
                  <a:schemeClr val="bg1">
                    <a:lumMod val="95000"/>
                  </a:schemeClr>
                </a:solidFill>
                <a:latin typeface="+mj-lt"/>
              </a:rPr>
              <a:t>5</a:t>
            </a:r>
            <a:r>
              <a:rPr lang="zh-CN" altLang="en-US" sz="1400" dirty="0">
                <a:solidFill>
                  <a:schemeClr val="bg1">
                    <a:lumMod val="95000"/>
                  </a:schemeClr>
                </a:solidFill>
                <a:latin typeface="+mj-lt"/>
              </a:rPr>
              <a:t>在实现功能后调用 </a:t>
            </a:r>
            <a:r>
              <a:rPr lang="en" altLang="zh-CN" sz="1400" dirty="0">
                <a:solidFill>
                  <a:schemeClr val="bg1">
                    <a:lumMod val="95000"/>
                  </a:schemeClr>
                </a:solidFill>
                <a:latin typeface="+mj-lt"/>
              </a:rPr>
              <a:t>webpack </a:t>
            </a:r>
            <a:r>
              <a:rPr lang="zh-CN" altLang="en-US" sz="1400" dirty="0">
                <a:solidFill>
                  <a:schemeClr val="bg1">
                    <a:lumMod val="95000"/>
                  </a:schemeClr>
                </a:solidFill>
                <a:latin typeface="+mj-lt"/>
              </a:rPr>
              <a:t>提供的 </a:t>
            </a:r>
            <a:r>
              <a:rPr lang="en" altLang="zh-CN" sz="1400" dirty="0">
                <a:solidFill>
                  <a:schemeClr val="bg1">
                    <a:lumMod val="95000"/>
                  </a:schemeClr>
                </a:solidFill>
                <a:latin typeface="+mj-lt"/>
              </a:rPr>
              <a:t>callback</a:t>
            </a:r>
            <a:r>
              <a:rPr lang="zh-CN" altLang="en" sz="1400" dirty="0">
                <a:solidFill>
                  <a:schemeClr val="bg1">
                    <a:lumMod val="95000"/>
                  </a:schemeClr>
                </a:solidFill>
                <a:latin typeface="+mj-lt"/>
              </a:rPr>
              <a:t>。</a:t>
            </a:r>
          </a:p>
        </p:txBody>
      </p:sp>
      <p:pic>
        <p:nvPicPr>
          <p:cNvPr id="7" name="图片 6">
            <a:extLst>
              <a:ext uri="{FF2B5EF4-FFF2-40B4-BE49-F238E27FC236}">
                <a16:creationId xmlns:a16="http://schemas.microsoft.com/office/drawing/2014/main" id="{E9909B9D-1193-EA4B-BC80-E1EE30833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954" y="121418"/>
            <a:ext cx="7414875" cy="6625891"/>
          </a:xfrm>
          <a:prstGeom prst="rect">
            <a:avLst/>
          </a:prstGeom>
        </p:spPr>
      </p:pic>
    </p:spTree>
    <p:extLst>
      <p:ext uri="{BB962C8B-B14F-4D97-AF65-F5344CB8AC3E}">
        <p14:creationId xmlns:p14="http://schemas.microsoft.com/office/powerpoint/2010/main" val="32882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3"/>
          <a:stretch>
            <a:fillRect/>
          </a:stretch>
        </p:blipFill>
        <p:spPr>
          <a:xfrm>
            <a:off x="3394961" y="901699"/>
            <a:ext cx="5402077" cy="5407025"/>
          </a:xfrm>
          <a:prstGeom prst="rect">
            <a:avLst/>
          </a:prstGeom>
        </p:spPr>
      </p:pic>
      <p:pic>
        <p:nvPicPr>
          <p:cNvPr id="92" name="图片 91"/>
          <p:cNvPicPr>
            <a:picLocks noChangeAspect="1"/>
          </p:cNvPicPr>
          <p:nvPr/>
        </p:nvPicPr>
        <p:blipFill>
          <a:blip r:embed="rId3"/>
          <a:stretch>
            <a:fillRect/>
          </a:stretch>
        </p:blipFill>
        <p:spPr>
          <a:xfrm rot="19787989">
            <a:off x="-10930699" y="-9895296"/>
            <a:ext cx="14637691" cy="14651095"/>
          </a:xfrm>
          <a:prstGeom prst="rect">
            <a:avLst/>
          </a:prstGeom>
        </p:spPr>
      </p:pic>
      <p:pic>
        <p:nvPicPr>
          <p:cNvPr id="93" name="图片 92"/>
          <p:cNvPicPr>
            <a:picLocks noChangeAspect="1"/>
          </p:cNvPicPr>
          <p:nvPr/>
        </p:nvPicPr>
        <p:blipFill>
          <a:blip r:embed="rId3"/>
          <a:stretch>
            <a:fillRect/>
          </a:stretch>
        </p:blipFill>
        <p:spPr>
          <a:xfrm rot="19048470">
            <a:off x="9916090" y="1297300"/>
            <a:ext cx="10013678" cy="10022849"/>
          </a:xfrm>
          <a:prstGeom prst="rect">
            <a:avLst/>
          </a:prstGeom>
        </p:spPr>
      </p:pic>
      <p:sp>
        <p:nvSpPr>
          <p:cNvPr id="50" name="矩形 49"/>
          <p:cNvSpPr/>
          <p:nvPr/>
        </p:nvSpPr>
        <p:spPr>
          <a:xfrm>
            <a:off x="0" y="0"/>
            <a:ext cx="12192000" cy="6858000"/>
          </a:xfrm>
          <a:prstGeom prst="rect">
            <a:avLst/>
          </a:prstGeom>
          <a:gradFill flip="none" rotWithShape="1">
            <a:gsLst>
              <a:gs pos="100000">
                <a:srgbClr val="0D1325"/>
              </a:gs>
              <a:gs pos="0">
                <a:srgbClr val="0D1325">
                  <a:alpha val="50000"/>
                </a:srgbClr>
              </a:gs>
              <a:gs pos="44000">
                <a:srgbClr val="0D1325">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3459176" y="2114023"/>
            <a:ext cx="5273648" cy="1323439"/>
          </a:xfrm>
          <a:prstGeom prst="rect">
            <a:avLst/>
          </a:prstGeom>
          <a:noFill/>
        </p:spPr>
        <p:txBody>
          <a:bodyPr wrap="square" rtlCol="0">
            <a:spAutoFit/>
          </a:bodyPr>
          <a:lstStyle/>
          <a:p>
            <a:pPr algn="dist"/>
            <a:r>
              <a:rPr lang="zh-CN" altLang="en-US" sz="8000" b="1" dirty="0">
                <a:solidFill>
                  <a:prstClr val="white"/>
                </a:solidFill>
                <a:effectLst>
                  <a:outerShdw blurRad="38100" dist="38100" dir="2700000" algn="tl">
                    <a:srgbClr val="000000">
                      <a:alpha val="43137"/>
                    </a:srgbClr>
                  </a:outerShdw>
                </a:effectLst>
              </a:rPr>
              <a:t>谢谢观看</a:t>
            </a:r>
          </a:p>
        </p:txBody>
      </p:sp>
      <p:sp>
        <p:nvSpPr>
          <p:cNvPr id="18" name="矩形 17"/>
          <p:cNvSpPr/>
          <p:nvPr/>
        </p:nvSpPr>
        <p:spPr>
          <a:xfrm>
            <a:off x="4331368" y="3761965"/>
            <a:ext cx="5002473" cy="888577"/>
          </a:xfrm>
          <a:prstGeom prst="rect">
            <a:avLst/>
          </a:prstGeom>
        </p:spPr>
        <p:txBody>
          <a:bodyPr wrap="square">
            <a:spAutoFit/>
          </a:bodyPr>
          <a:lstStyle/>
          <a:p>
            <a:pPr>
              <a:lnSpc>
                <a:spcPct val="200000"/>
              </a:lnSpc>
              <a:defRPr/>
            </a:pPr>
            <a:r>
              <a:rPr lang="zh-CN" altLang="en-US" sz="1398" dirty="0">
                <a:solidFill>
                  <a:schemeClr val="bg1"/>
                </a:solidFill>
                <a:latin typeface="微软雅黑" panose="020B0503020204020204" pitchFamily="34" charset="-122"/>
                <a:ea typeface="微软雅黑" panose="020B0503020204020204" pitchFamily="34" charset="-122"/>
              </a:rPr>
              <a:t>学习网址推荐：</a:t>
            </a:r>
            <a:r>
              <a:rPr lang="en" altLang="zh-CN" sz="1400" dirty="0">
                <a:hlinkClick r:id="rId4"/>
              </a:rPr>
              <a:t>https://webpack.docschina.org/</a:t>
            </a:r>
            <a:endParaRPr lang="en-US" altLang="zh-CN" sz="1398" dirty="0">
              <a:solidFill>
                <a:schemeClr val="bg1"/>
              </a:solidFill>
              <a:latin typeface="微软雅黑" panose="020B0503020204020204" pitchFamily="34" charset="-122"/>
              <a:ea typeface="微软雅黑" panose="020B0503020204020204" pitchFamily="34" charset="-122"/>
            </a:endParaRPr>
          </a:p>
          <a:p>
            <a:pPr eaLnBrk="1" hangingPunct="1">
              <a:lnSpc>
                <a:spcPct val="200000"/>
              </a:lnSpc>
              <a:defRPr/>
            </a:pPr>
            <a:r>
              <a:rPr lang="en-US" altLang="zh-CN" sz="1398" dirty="0">
                <a:solidFill>
                  <a:schemeClr val="bg1"/>
                </a:solidFill>
                <a:latin typeface="微软雅黑" panose="020B0503020204020204" pitchFamily="34" charset="-122"/>
                <a:ea typeface="微软雅黑" panose="020B0503020204020204" pitchFamily="34" charset="-122"/>
              </a:rPr>
              <a:t>2020.5.28 </a:t>
            </a:r>
            <a:r>
              <a:rPr lang="en-US" altLang="zh-CN" sz="1398" dirty="0" err="1">
                <a:solidFill>
                  <a:schemeClr val="bg1"/>
                </a:solidFill>
                <a:latin typeface="微软雅黑" panose="020B0503020204020204" pitchFamily="34" charset="-122"/>
                <a:ea typeface="微软雅黑" panose="020B0503020204020204" pitchFamily="34" charset="-122"/>
              </a:rPr>
              <a:t>icey.wu</a:t>
            </a:r>
            <a:endParaRPr lang="en-US" altLang="zh-CN" sz="1398"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44118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childTnLst>
                          </p:cTn>
                        </p:par>
                        <p:par>
                          <p:cTn id="10" fill="hold">
                            <p:stCondLst>
                              <p:cond delay="130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
          <p:cNvSpPr txBox="1">
            <a:spLocks noChangeArrowheads="1"/>
          </p:cNvSpPr>
          <p:nvPr/>
        </p:nvSpPr>
        <p:spPr bwMode="auto">
          <a:xfrm>
            <a:off x="4322809" y="1883243"/>
            <a:ext cx="3581728" cy="586957"/>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a:r>
              <a:rPr lang="zh-CN" altLang="en-US" sz="3200" dirty="0">
                <a:solidFill>
                  <a:prstClr val="white"/>
                </a:solidFill>
                <a:effectLst/>
                <a:latin typeface="Calibri" panose="020F0502020204030204" pitchFamily="34" charset="0"/>
              </a:rPr>
              <a:t>混沌模式</a:t>
            </a:r>
          </a:p>
        </p:txBody>
      </p:sp>
      <p:cxnSp>
        <p:nvCxnSpPr>
          <p:cNvPr id="56" name="Straight Connector 4"/>
          <p:cNvCxnSpPr/>
          <p:nvPr/>
        </p:nvCxnSpPr>
        <p:spPr>
          <a:xfrm>
            <a:off x="4292131" y="2652546"/>
            <a:ext cx="361240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3"/>
          <p:cNvSpPr txBox="1">
            <a:spLocks noChangeArrowheads="1"/>
          </p:cNvSpPr>
          <p:nvPr/>
        </p:nvSpPr>
        <p:spPr bwMode="auto">
          <a:xfrm>
            <a:off x="4322809" y="2792374"/>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01-1. </a:t>
            </a:r>
            <a:r>
              <a:rPr lang="zh-CN" altLang="en-US" sz="1400" b="0" dirty="0">
                <a:solidFill>
                  <a:prstClr val="white">
                    <a:lumMod val="95000"/>
                  </a:prstClr>
                </a:solidFill>
                <a:effectLst/>
                <a:latin typeface="Calibri" panose="020F0502020204030204" pitchFamily="34" charset="0"/>
              </a:rPr>
              <a:t>前后端职责不清</a:t>
            </a:r>
            <a:endParaRPr lang="en-US" altLang="ko-KR" sz="1400" b="0" dirty="0">
              <a:solidFill>
                <a:prstClr val="white">
                  <a:lumMod val="95000"/>
                </a:prstClr>
              </a:solidFill>
              <a:effectLst/>
              <a:latin typeface="Calibri" panose="020F0502020204030204" pitchFamily="34" charset="0"/>
            </a:endParaRPr>
          </a:p>
        </p:txBody>
      </p:sp>
      <p:sp>
        <p:nvSpPr>
          <p:cNvPr id="60" name="Rectangle 3"/>
          <p:cNvSpPr txBox="1">
            <a:spLocks noChangeArrowheads="1"/>
          </p:cNvSpPr>
          <p:nvPr/>
        </p:nvSpPr>
        <p:spPr bwMode="auto">
          <a:xfrm>
            <a:off x="4322809" y="3087180"/>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01-2. </a:t>
            </a:r>
            <a:r>
              <a:rPr lang="zh-CN" altLang="en-US" sz="1400" b="0" dirty="0">
                <a:solidFill>
                  <a:prstClr val="white">
                    <a:lumMod val="95000"/>
                  </a:prstClr>
                </a:solidFill>
                <a:effectLst/>
                <a:latin typeface="Calibri" panose="020F0502020204030204" pitchFamily="34" charset="0"/>
              </a:rPr>
              <a:t>开发效率低</a:t>
            </a:r>
            <a:endParaRPr lang="en-US" altLang="ko-KR" sz="1400" b="0" dirty="0">
              <a:solidFill>
                <a:prstClr val="white">
                  <a:lumMod val="95000"/>
                </a:prstClr>
              </a:solidFill>
              <a:effectLst/>
              <a:latin typeface="Calibri" panose="020F0502020204030204" pitchFamily="34" charset="0"/>
            </a:endParaRPr>
          </a:p>
        </p:txBody>
      </p:sp>
      <p:sp>
        <p:nvSpPr>
          <p:cNvPr id="61" name="Rectangle 3"/>
          <p:cNvSpPr txBox="1">
            <a:spLocks noChangeArrowheads="1"/>
          </p:cNvSpPr>
          <p:nvPr/>
        </p:nvSpPr>
        <p:spPr bwMode="auto">
          <a:xfrm>
            <a:off x="4322809" y="3424506"/>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01-3. </a:t>
            </a:r>
            <a:r>
              <a:rPr lang="zh-CN" altLang="en-US" sz="1400" b="0" dirty="0">
                <a:solidFill>
                  <a:prstClr val="white">
                    <a:lumMod val="95000"/>
                  </a:prstClr>
                </a:solidFill>
                <a:effectLst/>
                <a:latin typeface="Calibri" panose="020F0502020204030204" pitchFamily="34" charset="0"/>
              </a:rPr>
              <a:t>前端发挥受限</a:t>
            </a:r>
            <a:endParaRPr lang="en-US" altLang="ko-KR" sz="1400" b="0" dirty="0">
              <a:solidFill>
                <a:prstClr val="white">
                  <a:lumMod val="95000"/>
                </a:prstClr>
              </a:solidFill>
              <a:effectLst/>
              <a:latin typeface="Calibri" panose="020F0502020204030204" pitchFamily="34" charset="0"/>
            </a:endParaRPr>
          </a:p>
        </p:txBody>
      </p:sp>
      <p:grpSp>
        <p:nvGrpSpPr>
          <p:cNvPr id="64" name="Group 1"/>
          <p:cNvGrpSpPr/>
          <p:nvPr/>
        </p:nvGrpSpPr>
        <p:grpSpPr>
          <a:xfrm>
            <a:off x="-2982769" y="3616264"/>
            <a:ext cx="6950890" cy="7035260"/>
            <a:chOff x="4297681" y="2137013"/>
            <a:chExt cx="3596640" cy="3640296"/>
          </a:xfrm>
        </p:grpSpPr>
        <p:sp>
          <p:nvSpPr>
            <p:cNvPr id="65" name="Line 699"/>
            <p:cNvSpPr>
              <a:spLocks noChangeShapeType="1"/>
            </p:cNvSpPr>
            <p:nvPr/>
          </p:nvSpPr>
          <p:spPr bwMode="auto">
            <a:xfrm flipH="1" flipV="1">
              <a:off x="6010042" y="2137013"/>
              <a:ext cx="971473" cy="229223"/>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6"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7"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8" name="Line 702"/>
            <p:cNvSpPr>
              <a:spLocks noChangeShapeType="1"/>
            </p:cNvSpPr>
            <p:nvPr/>
          </p:nvSpPr>
          <p:spPr bwMode="auto">
            <a:xfrm>
              <a:off x="4440949" y="4633919"/>
              <a:ext cx="799556" cy="10205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9"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0" name="Line 704"/>
            <p:cNvSpPr>
              <a:spLocks noChangeShapeType="1"/>
            </p:cNvSpPr>
            <p:nvPr/>
          </p:nvSpPr>
          <p:spPr bwMode="auto">
            <a:xfrm flipH="1">
              <a:off x="5114925" y="2137013"/>
              <a:ext cx="895116" cy="2966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1" name="Freeform 705"/>
            <p:cNvSpPr>
              <a:spLocks/>
            </p:cNvSpPr>
            <p:nvPr/>
          </p:nvSpPr>
          <p:spPr bwMode="auto">
            <a:xfrm>
              <a:off x="5112461" y="2348476"/>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2"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3"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4"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5"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6" name="Line 710"/>
            <p:cNvSpPr>
              <a:spLocks noChangeShapeType="1"/>
            </p:cNvSpPr>
            <p:nvPr/>
          </p:nvSpPr>
          <p:spPr bwMode="auto">
            <a:xfrm>
              <a:off x="6010042" y="2137015"/>
              <a:ext cx="24560" cy="21148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7" name="Line 711"/>
            <p:cNvSpPr>
              <a:spLocks noChangeShapeType="1"/>
            </p:cNvSpPr>
            <p:nvPr/>
          </p:nvSpPr>
          <p:spPr bwMode="auto">
            <a:xfrm flipH="1">
              <a:off x="4368632" y="2434349"/>
              <a:ext cx="751816" cy="71507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8" name="Line 712"/>
            <p:cNvSpPr>
              <a:spLocks noChangeShapeType="1"/>
            </p:cNvSpPr>
            <p:nvPr/>
          </p:nvSpPr>
          <p:spPr bwMode="auto">
            <a:xfrm flipH="1" flipV="1">
              <a:off x="7681469" y="3816627"/>
              <a:ext cx="212851" cy="9687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9" name="Line 713"/>
            <p:cNvSpPr>
              <a:spLocks noChangeShapeType="1"/>
            </p:cNvSpPr>
            <p:nvPr/>
          </p:nvSpPr>
          <p:spPr bwMode="auto">
            <a:xfrm flipH="1" flipV="1">
              <a:off x="6981510" y="2366234"/>
              <a:ext cx="237017" cy="63173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0" name="Line 714"/>
            <p:cNvSpPr>
              <a:spLocks noChangeShapeType="1"/>
            </p:cNvSpPr>
            <p:nvPr/>
          </p:nvSpPr>
          <p:spPr bwMode="auto">
            <a:xfrm flipH="1" flipV="1">
              <a:off x="7214834" y="2997969"/>
              <a:ext cx="466634" cy="818657"/>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1" name="Line 715"/>
            <p:cNvSpPr>
              <a:spLocks noChangeShapeType="1"/>
            </p:cNvSpPr>
            <p:nvPr/>
          </p:nvSpPr>
          <p:spPr bwMode="auto">
            <a:xfrm flipH="1" flipV="1">
              <a:off x="7681469" y="3816627"/>
              <a:ext cx="20465" cy="110245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2"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3" name="Line 717"/>
            <p:cNvSpPr>
              <a:spLocks noChangeShapeType="1"/>
            </p:cNvSpPr>
            <p:nvPr/>
          </p:nvSpPr>
          <p:spPr bwMode="auto">
            <a:xfrm>
              <a:off x="4997636" y="4060859"/>
              <a:ext cx="966016" cy="68494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4" name="Line 718"/>
            <p:cNvSpPr>
              <a:spLocks noChangeShapeType="1"/>
            </p:cNvSpPr>
            <p:nvPr/>
          </p:nvSpPr>
          <p:spPr bwMode="auto">
            <a:xfrm>
              <a:off x="4368632" y="3149421"/>
              <a:ext cx="629002" cy="91143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5" name="Line 719"/>
            <p:cNvSpPr>
              <a:spLocks noChangeShapeType="1"/>
            </p:cNvSpPr>
            <p:nvPr/>
          </p:nvSpPr>
          <p:spPr bwMode="auto">
            <a:xfrm flipH="1">
              <a:off x="4368634" y="2944756"/>
              <a:ext cx="809106" cy="20466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6" name="Line 720"/>
            <p:cNvSpPr>
              <a:spLocks noChangeShapeType="1"/>
            </p:cNvSpPr>
            <p:nvPr/>
          </p:nvSpPr>
          <p:spPr bwMode="auto">
            <a:xfrm flipH="1">
              <a:off x="5177742" y="2348501"/>
              <a:ext cx="856862" cy="59625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7" name="Line 721"/>
            <p:cNvSpPr>
              <a:spLocks noChangeShapeType="1"/>
            </p:cNvSpPr>
            <p:nvPr/>
          </p:nvSpPr>
          <p:spPr bwMode="auto">
            <a:xfrm flipH="1" flipV="1">
              <a:off x="6034604" y="2348500"/>
              <a:ext cx="1180232" cy="649470"/>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8"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9"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0" name="Line 724"/>
            <p:cNvSpPr>
              <a:spLocks noChangeShapeType="1"/>
            </p:cNvSpPr>
            <p:nvPr/>
          </p:nvSpPr>
          <p:spPr bwMode="auto">
            <a:xfrm flipV="1">
              <a:off x="6413914" y="2997968"/>
              <a:ext cx="800921" cy="25651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1" name="Line 725"/>
            <p:cNvSpPr>
              <a:spLocks noChangeShapeType="1"/>
            </p:cNvSpPr>
            <p:nvPr/>
          </p:nvSpPr>
          <p:spPr bwMode="auto">
            <a:xfrm flipV="1">
              <a:off x="4997634" y="3254480"/>
              <a:ext cx="1416278" cy="8172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2"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3" name="Line 728"/>
            <p:cNvSpPr>
              <a:spLocks noChangeShapeType="1"/>
            </p:cNvSpPr>
            <p:nvPr/>
          </p:nvSpPr>
          <p:spPr bwMode="auto">
            <a:xfrm flipH="1">
              <a:off x="5194114" y="4745801"/>
              <a:ext cx="769538" cy="39568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4"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5"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6"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7" name="Line 732"/>
            <p:cNvSpPr>
              <a:spLocks noChangeShapeType="1"/>
            </p:cNvSpPr>
            <p:nvPr/>
          </p:nvSpPr>
          <p:spPr bwMode="auto">
            <a:xfrm>
              <a:off x="6413918" y="3254481"/>
              <a:ext cx="780454" cy="75316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8" name="Line 733"/>
            <p:cNvSpPr>
              <a:spLocks noChangeShapeType="1"/>
            </p:cNvSpPr>
            <p:nvPr/>
          </p:nvSpPr>
          <p:spPr bwMode="auto">
            <a:xfrm>
              <a:off x="5177745" y="2944750"/>
              <a:ext cx="1236173" cy="3097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grpSp>
        <p:nvGrpSpPr>
          <p:cNvPr id="99" name="Group 1"/>
          <p:cNvGrpSpPr/>
          <p:nvPr/>
        </p:nvGrpSpPr>
        <p:grpSpPr>
          <a:xfrm>
            <a:off x="9290190" y="-3412530"/>
            <a:ext cx="5803619" cy="5874063"/>
            <a:chOff x="4297681" y="2137013"/>
            <a:chExt cx="3596640" cy="3640296"/>
          </a:xfrm>
        </p:grpSpPr>
        <p:sp>
          <p:nvSpPr>
            <p:cNvPr id="100" name="Line 699"/>
            <p:cNvSpPr>
              <a:spLocks noChangeShapeType="1"/>
            </p:cNvSpPr>
            <p:nvPr/>
          </p:nvSpPr>
          <p:spPr bwMode="auto">
            <a:xfrm flipH="1" flipV="1">
              <a:off x="6010042" y="2137013"/>
              <a:ext cx="971473" cy="229223"/>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1"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2"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3" name="Line 702"/>
            <p:cNvSpPr>
              <a:spLocks noChangeShapeType="1"/>
            </p:cNvSpPr>
            <p:nvPr/>
          </p:nvSpPr>
          <p:spPr bwMode="auto">
            <a:xfrm>
              <a:off x="4440949" y="4633919"/>
              <a:ext cx="799556" cy="10205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4"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5" name="Line 704"/>
            <p:cNvSpPr>
              <a:spLocks noChangeShapeType="1"/>
            </p:cNvSpPr>
            <p:nvPr/>
          </p:nvSpPr>
          <p:spPr bwMode="auto">
            <a:xfrm flipH="1">
              <a:off x="5114925" y="2137013"/>
              <a:ext cx="895116" cy="2966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6" name="Freeform 705"/>
            <p:cNvSpPr>
              <a:spLocks/>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7"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8"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9"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0"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1" name="Line 710"/>
            <p:cNvSpPr>
              <a:spLocks noChangeShapeType="1"/>
            </p:cNvSpPr>
            <p:nvPr/>
          </p:nvSpPr>
          <p:spPr bwMode="auto">
            <a:xfrm>
              <a:off x="6010042" y="2137015"/>
              <a:ext cx="24560" cy="21148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2" name="Line 711"/>
            <p:cNvSpPr>
              <a:spLocks noChangeShapeType="1"/>
            </p:cNvSpPr>
            <p:nvPr/>
          </p:nvSpPr>
          <p:spPr bwMode="auto">
            <a:xfrm flipH="1">
              <a:off x="4368632" y="2434349"/>
              <a:ext cx="751816" cy="71507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3" name="Line 712"/>
            <p:cNvSpPr>
              <a:spLocks noChangeShapeType="1"/>
            </p:cNvSpPr>
            <p:nvPr/>
          </p:nvSpPr>
          <p:spPr bwMode="auto">
            <a:xfrm flipH="1" flipV="1">
              <a:off x="7681469" y="3816627"/>
              <a:ext cx="212851" cy="9687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4" name="Line 713"/>
            <p:cNvSpPr>
              <a:spLocks noChangeShapeType="1"/>
            </p:cNvSpPr>
            <p:nvPr/>
          </p:nvSpPr>
          <p:spPr bwMode="auto">
            <a:xfrm flipH="1" flipV="1">
              <a:off x="6972417" y="2367473"/>
              <a:ext cx="242415" cy="63049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5" name="Line 714"/>
            <p:cNvSpPr>
              <a:spLocks noChangeShapeType="1"/>
            </p:cNvSpPr>
            <p:nvPr/>
          </p:nvSpPr>
          <p:spPr bwMode="auto">
            <a:xfrm flipH="1" flipV="1">
              <a:off x="7214834" y="2997969"/>
              <a:ext cx="466634" cy="818657"/>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6" name="Line 715"/>
            <p:cNvSpPr>
              <a:spLocks noChangeShapeType="1"/>
            </p:cNvSpPr>
            <p:nvPr/>
          </p:nvSpPr>
          <p:spPr bwMode="auto">
            <a:xfrm flipH="1" flipV="1">
              <a:off x="7681469" y="3816627"/>
              <a:ext cx="20465" cy="110245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7"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8" name="Line 717"/>
            <p:cNvSpPr>
              <a:spLocks noChangeShapeType="1"/>
            </p:cNvSpPr>
            <p:nvPr/>
          </p:nvSpPr>
          <p:spPr bwMode="auto">
            <a:xfrm>
              <a:off x="4997636" y="4060859"/>
              <a:ext cx="966016" cy="68494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9" name="Line 718"/>
            <p:cNvSpPr>
              <a:spLocks noChangeShapeType="1"/>
            </p:cNvSpPr>
            <p:nvPr/>
          </p:nvSpPr>
          <p:spPr bwMode="auto">
            <a:xfrm>
              <a:off x="4368632" y="3149421"/>
              <a:ext cx="629002" cy="91143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0" name="Line 719"/>
            <p:cNvSpPr>
              <a:spLocks noChangeShapeType="1"/>
            </p:cNvSpPr>
            <p:nvPr/>
          </p:nvSpPr>
          <p:spPr bwMode="auto">
            <a:xfrm flipH="1">
              <a:off x="4368634" y="2944756"/>
              <a:ext cx="809106" cy="20466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1" name="Line 720"/>
            <p:cNvSpPr>
              <a:spLocks noChangeShapeType="1"/>
            </p:cNvSpPr>
            <p:nvPr/>
          </p:nvSpPr>
          <p:spPr bwMode="auto">
            <a:xfrm flipH="1">
              <a:off x="5177742" y="2348501"/>
              <a:ext cx="856862" cy="59625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2" name="Line 721"/>
            <p:cNvSpPr>
              <a:spLocks noChangeShapeType="1"/>
            </p:cNvSpPr>
            <p:nvPr/>
          </p:nvSpPr>
          <p:spPr bwMode="auto">
            <a:xfrm flipH="1" flipV="1">
              <a:off x="6034604" y="2348500"/>
              <a:ext cx="1180232" cy="649470"/>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3"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4"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5" name="Line 724"/>
            <p:cNvSpPr>
              <a:spLocks noChangeShapeType="1"/>
            </p:cNvSpPr>
            <p:nvPr/>
          </p:nvSpPr>
          <p:spPr bwMode="auto">
            <a:xfrm flipV="1">
              <a:off x="6413914" y="2997968"/>
              <a:ext cx="800921" cy="25651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6" name="Line 725"/>
            <p:cNvSpPr>
              <a:spLocks noChangeShapeType="1"/>
            </p:cNvSpPr>
            <p:nvPr/>
          </p:nvSpPr>
          <p:spPr bwMode="auto">
            <a:xfrm flipV="1">
              <a:off x="4997634" y="3254480"/>
              <a:ext cx="1416278" cy="8172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7"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8" name="Line 728"/>
            <p:cNvSpPr>
              <a:spLocks noChangeShapeType="1"/>
            </p:cNvSpPr>
            <p:nvPr/>
          </p:nvSpPr>
          <p:spPr bwMode="auto">
            <a:xfrm flipH="1">
              <a:off x="5194114" y="4745801"/>
              <a:ext cx="769538" cy="39568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9"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0"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1"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2" name="Line 732"/>
            <p:cNvSpPr>
              <a:spLocks noChangeShapeType="1"/>
            </p:cNvSpPr>
            <p:nvPr/>
          </p:nvSpPr>
          <p:spPr bwMode="auto">
            <a:xfrm>
              <a:off x="6413918" y="3254481"/>
              <a:ext cx="780454" cy="75316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3" name="Line 733"/>
            <p:cNvSpPr>
              <a:spLocks noChangeShapeType="1"/>
            </p:cNvSpPr>
            <p:nvPr/>
          </p:nvSpPr>
          <p:spPr bwMode="auto">
            <a:xfrm>
              <a:off x="5177745" y="2944750"/>
              <a:ext cx="1236173" cy="3097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sp>
        <p:nvSpPr>
          <p:cNvPr id="4" name="文本框 3">
            <a:extLst>
              <a:ext uri="{FF2B5EF4-FFF2-40B4-BE49-F238E27FC236}">
                <a16:creationId xmlns:a16="http://schemas.microsoft.com/office/drawing/2014/main" id="{8F94171A-45B5-B74D-806E-BABF130408BF}"/>
              </a:ext>
            </a:extLst>
          </p:cNvPr>
          <p:cNvSpPr txBox="1"/>
          <p:nvPr/>
        </p:nvSpPr>
        <p:spPr>
          <a:xfrm>
            <a:off x="4272141" y="3852521"/>
            <a:ext cx="6733896" cy="553998"/>
          </a:xfrm>
          <a:prstGeom prst="rect">
            <a:avLst/>
          </a:prstGeom>
          <a:noFill/>
        </p:spPr>
        <p:txBody>
          <a:bodyPr wrap="square" rtlCol="0">
            <a:spAutoFit/>
          </a:bodyPr>
          <a:lstStyle/>
          <a:p>
            <a:r>
              <a:rPr lang="zh-CN" altLang="en-US" sz="1000" dirty="0">
                <a:solidFill>
                  <a:schemeClr val="bg1"/>
                </a:solidFill>
              </a:rPr>
              <a:t>混沌形态下前端工程师的产出资源除了 </a:t>
            </a:r>
            <a:r>
              <a:rPr lang="en" altLang="zh-CN" sz="1000" dirty="0" err="1">
                <a:solidFill>
                  <a:schemeClr val="bg1"/>
                </a:solidFill>
              </a:rPr>
              <a:t>css</a:t>
            </a:r>
            <a:r>
              <a:rPr lang="en" altLang="zh-CN" sz="1000" dirty="0">
                <a:solidFill>
                  <a:schemeClr val="bg1"/>
                </a:solidFill>
              </a:rPr>
              <a:t> </a:t>
            </a:r>
            <a:r>
              <a:rPr lang="zh-CN" altLang="en-US" sz="1000" dirty="0">
                <a:solidFill>
                  <a:schemeClr val="bg1"/>
                </a:solidFill>
              </a:rPr>
              <a:t>外 ， 均需要后端工程师进行二次处 理后才会上线，甚至有时候连 </a:t>
            </a:r>
            <a:r>
              <a:rPr lang="en" altLang="zh-CN" sz="1000" dirty="0" err="1">
                <a:solidFill>
                  <a:schemeClr val="bg1"/>
                </a:solidFill>
              </a:rPr>
              <a:t>css</a:t>
            </a:r>
            <a:r>
              <a:rPr lang="en" altLang="zh-CN" sz="1000" dirty="0">
                <a:solidFill>
                  <a:schemeClr val="bg1"/>
                </a:solidFill>
              </a:rPr>
              <a:t> </a:t>
            </a:r>
            <a:r>
              <a:rPr lang="zh-CN" altLang="en-US" sz="1000" dirty="0">
                <a:solidFill>
                  <a:schemeClr val="bg1"/>
                </a:solidFill>
              </a:rPr>
              <a:t>都需要二次处理，比如行 内样式。这种形态下是 没有前端工程化可言的。 重度开发依赖，维护性差</a:t>
            </a:r>
            <a:endParaRPr lang="en-US" altLang="zh-CN" sz="1000" dirty="0">
              <a:solidFill>
                <a:schemeClr val="bg1"/>
              </a:solidFill>
            </a:endParaRPr>
          </a:p>
          <a:p>
            <a:endParaRPr lang="zh-CN" altLang="en-US" sz="1000" dirty="0">
              <a:solidFill>
                <a:schemeClr val="bg1"/>
              </a:solidFill>
            </a:endParaRPr>
          </a:p>
        </p:txBody>
      </p:sp>
      <p:pic>
        <p:nvPicPr>
          <p:cNvPr id="135" name="图片 134">
            <a:extLst>
              <a:ext uri="{FF2B5EF4-FFF2-40B4-BE49-F238E27FC236}">
                <a16:creationId xmlns:a16="http://schemas.microsoft.com/office/drawing/2014/main" id="{D05E0184-E25B-7146-937F-2650EC2EA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809" y="4516931"/>
            <a:ext cx="7429500" cy="1371600"/>
          </a:xfrm>
          <a:prstGeom prst="rect">
            <a:avLst/>
          </a:prstGeom>
        </p:spPr>
      </p:pic>
      <p:grpSp>
        <p:nvGrpSpPr>
          <p:cNvPr id="136" name="组合 135">
            <a:extLst>
              <a:ext uri="{FF2B5EF4-FFF2-40B4-BE49-F238E27FC236}">
                <a16:creationId xmlns:a16="http://schemas.microsoft.com/office/drawing/2014/main" id="{5A2CE00A-4D38-3743-AC1E-CED395F82B49}"/>
              </a:ext>
            </a:extLst>
          </p:cNvPr>
          <p:cNvGrpSpPr/>
          <p:nvPr/>
        </p:nvGrpSpPr>
        <p:grpSpPr>
          <a:xfrm>
            <a:off x="27451" y="216515"/>
            <a:ext cx="4064382" cy="839692"/>
            <a:chOff x="2273466" y="2034844"/>
            <a:chExt cx="4064382" cy="839692"/>
          </a:xfrm>
        </p:grpSpPr>
        <p:sp>
          <p:nvSpPr>
            <p:cNvPr id="137" name="Rectangle 1">
              <a:extLst>
                <a:ext uri="{FF2B5EF4-FFF2-40B4-BE49-F238E27FC236}">
                  <a16:creationId xmlns:a16="http://schemas.microsoft.com/office/drawing/2014/main" id="{04D23129-220A-F64A-8A8D-64702E566CD6}"/>
                </a:ext>
              </a:extLst>
            </p:cNvPr>
            <p:cNvSpPr/>
            <p:nvPr/>
          </p:nvSpPr>
          <p:spPr>
            <a:xfrm>
              <a:off x="2553195" y="2115243"/>
              <a:ext cx="3784653" cy="759293"/>
            </a:xfrm>
            <a:prstGeom prst="rect">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138" name="Rectangle 3">
              <a:extLst>
                <a:ext uri="{FF2B5EF4-FFF2-40B4-BE49-F238E27FC236}">
                  <a16:creationId xmlns:a16="http://schemas.microsoft.com/office/drawing/2014/main" id="{EE41F3D2-D766-BB42-8D41-6AD655034900}"/>
                </a:ext>
              </a:extLst>
            </p:cNvPr>
            <p:cNvSpPr txBox="1">
              <a:spLocks noChangeArrowheads="1"/>
            </p:cNvSpPr>
            <p:nvPr/>
          </p:nvSpPr>
          <p:spPr bwMode="auto">
            <a:xfrm>
              <a:off x="2736821" y="2034844"/>
              <a:ext cx="774482" cy="77162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a:r>
                <a:rPr lang="en-US" altLang="ko-KR" dirty="0">
                  <a:solidFill>
                    <a:prstClr val="white"/>
                  </a:solidFill>
                  <a:effectLst/>
                  <a:latin typeface="Calibri" panose="020F0502020204030204" pitchFamily="34" charset="0"/>
                </a:rPr>
                <a:t>01</a:t>
              </a:r>
            </a:p>
          </p:txBody>
        </p:sp>
        <p:sp>
          <p:nvSpPr>
            <p:cNvPr id="139" name="Rectangle 3">
              <a:extLst>
                <a:ext uri="{FF2B5EF4-FFF2-40B4-BE49-F238E27FC236}">
                  <a16:creationId xmlns:a16="http://schemas.microsoft.com/office/drawing/2014/main" id="{D14547C8-555D-B94C-9905-C30611E176AC}"/>
                </a:ext>
              </a:extLst>
            </p:cNvPr>
            <p:cNvSpPr txBox="1">
              <a:spLocks noChangeArrowheads="1"/>
            </p:cNvSpPr>
            <p:nvPr/>
          </p:nvSpPr>
          <p:spPr bwMode="auto">
            <a:xfrm>
              <a:off x="2273466" y="2295365"/>
              <a:ext cx="2475673" cy="34073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r"/>
              <a:r>
                <a:rPr lang="zh-CN" altLang="en-US" sz="1600" b="0" dirty="0">
                  <a:solidFill>
                    <a:prstClr val="white"/>
                  </a:solidFill>
                  <a:effectLst/>
                  <a:latin typeface="Calibri" panose="020F0502020204030204" pitchFamily="34" charset="0"/>
                </a:rPr>
                <a:t>前端发展</a:t>
              </a:r>
              <a:endParaRPr lang="en-US" altLang="ko-KR" sz="1600" b="0" dirty="0">
                <a:solidFill>
                  <a:prstClr val="white"/>
                </a:solidFill>
                <a:effectLst/>
                <a:latin typeface="Calibri" panose="020F0502020204030204" pitchFamily="34" charset="0"/>
              </a:endParaRPr>
            </a:p>
          </p:txBody>
        </p:sp>
      </p:grpSp>
    </p:spTree>
    <p:extLst>
      <p:ext uri="{BB962C8B-B14F-4D97-AF65-F5344CB8AC3E}">
        <p14:creationId xmlns:p14="http://schemas.microsoft.com/office/powerpoint/2010/main" val="14889608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1" fill="hold" grpId="0" nodeType="afterEffect">
                                  <p:stCondLst>
                                    <p:cond delay="0"/>
                                  </p:stCondLst>
                                  <p:iterate type="lt">
                                    <p:tmPct val="10000"/>
                                  </p:iterate>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p:tgtEl>
                                          <p:spTgt spid="55"/>
                                        </p:tgtEl>
                                        <p:attrNameLst>
                                          <p:attrName>ppt_y</p:attrName>
                                        </p:attrNameLst>
                                      </p:cBhvr>
                                      <p:tavLst>
                                        <p:tav tm="0">
                                          <p:val>
                                            <p:strVal val="#ppt_y-#ppt_h*1.125000"/>
                                          </p:val>
                                        </p:tav>
                                        <p:tav tm="100000">
                                          <p:val>
                                            <p:strVal val="#ppt_y"/>
                                          </p:val>
                                        </p:tav>
                                      </p:tavLst>
                                    </p:anim>
                                    <p:animEffect transition="in" filter="wipe(down)">
                                      <p:cBhvr>
                                        <p:cTn id="17" dur="500"/>
                                        <p:tgtEl>
                                          <p:spTgt spid="55"/>
                                        </p:tgtEl>
                                      </p:cBhvr>
                                    </p:animEffect>
                                  </p:childTnLst>
                                </p:cTn>
                              </p:par>
                            </p:childTnLst>
                          </p:cTn>
                        </p:par>
                        <p:par>
                          <p:cTn id="18" fill="hold">
                            <p:stCondLst>
                              <p:cond delay="1150"/>
                            </p:stCondLst>
                            <p:childTnLst>
                              <p:par>
                                <p:cTn id="19" presetID="22" presetClass="entr" presetSubtype="8"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par>
                          <p:cTn id="22" fill="hold">
                            <p:stCondLst>
                              <p:cond delay="165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par>
                                <p:cTn id="28" presetID="53" presetClass="entr" presetSubtype="16" fill="hold" grpId="0" nodeType="withEffect">
                                  <p:stCondLst>
                                    <p:cond delay="500"/>
                                  </p:stCondLst>
                                  <p:iterate type="lt">
                                    <p:tmPct val="10000"/>
                                  </p:iterate>
                                  <p:childTnLst>
                                    <p:set>
                                      <p:cBhvr>
                                        <p:cTn id="29" dur="1" fill="hold">
                                          <p:stCondLst>
                                            <p:cond delay="0"/>
                                          </p:stCondLst>
                                        </p:cTn>
                                        <p:tgtEl>
                                          <p:spTgt spid="60"/>
                                        </p:tgtEl>
                                        <p:attrNameLst>
                                          <p:attrName>style.visibility</p:attrName>
                                        </p:attrNameLst>
                                      </p:cBhvr>
                                      <p:to>
                                        <p:strVal val="visible"/>
                                      </p:to>
                                    </p:set>
                                    <p:anim calcmode="lin" valueType="num">
                                      <p:cBhvr>
                                        <p:cTn id="30" dur="500" fill="hold"/>
                                        <p:tgtEl>
                                          <p:spTgt spid="60"/>
                                        </p:tgtEl>
                                        <p:attrNameLst>
                                          <p:attrName>ppt_w</p:attrName>
                                        </p:attrNameLst>
                                      </p:cBhvr>
                                      <p:tavLst>
                                        <p:tav tm="0">
                                          <p:val>
                                            <p:fltVal val="0"/>
                                          </p:val>
                                        </p:tav>
                                        <p:tav tm="100000">
                                          <p:val>
                                            <p:strVal val="#ppt_w"/>
                                          </p:val>
                                        </p:tav>
                                      </p:tavLst>
                                    </p:anim>
                                    <p:anim calcmode="lin" valueType="num">
                                      <p:cBhvr>
                                        <p:cTn id="31" dur="500" fill="hold"/>
                                        <p:tgtEl>
                                          <p:spTgt spid="60"/>
                                        </p:tgtEl>
                                        <p:attrNameLst>
                                          <p:attrName>ppt_h</p:attrName>
                                        </p:attrNameLst>
                                      </p:cBhvr>
                                      <p:tavLst>
                                        <p:tav tm="0">
                                          <p:val>
                                            <p:fltVal val="0"/>
                                          </p:val>
                                        </p:tav>
                                        <p:tav tm="100000">
                                          <p:val>
                                            <p:strVal val="#ppt_h"/>
                                          </p:val>
                                        </p:tav>
                                      </p:tavLst>
                                    </p:anim>
                                    <p:animEffect transition="in" filter="fade">
                                      <p:cBhvr>
                                        <p:cTn id="32" dur="500"/>
                                        <p:tgtEl>
                                          <p:spTgt spid="60"/>
                                        </p:tgtEl>
                                      </p:cBhvr>
                                    </p:animEffect>
                                  </p:childTnLst>
                                </p:cTn>
                              </p:par>
                              <p:par>
                                <p:cTn id="33" presetID="53" presetClass="entr" presetSubtype="16" fill="hold" grpId="0" nodeType="withEffect">
                                  <p:stCondLst>
                                    <p:cond delay="1000"/>
                                  </p:stCondLst>
                                  <p:iterate type="lt">
                                    <p:tmPct val="10000"/>
                                  </p:iterate>
                                  <p:childTnLst>
                                    <p:set>
                                      <p:cBhvr>
                                        <p:cTn id="34" dur="1" fill="hold">
                                          <p:stCondLst>
                                            <p:cond delay="0"/>
                                          </p:stCondLst>
                                        </p:cTn>
                                        <p:tgtEl>
                                          <p:spTgt spid="61"/>
                                        </p:tgtEl>
                                        <p:attrNameLst>
                                          <p:attrName>style.visibility</p:attrName>
                                        </p:attrNameLst>
                                      </p:cBhvr>
                                      <p:to>
                                        <p:strVal val="visible"/>
                                      </p:to>
                                    </p:set>
                                    <p:anim calcmode="lin" valueType="num">
                                      <p:cBhvr>
                                        <p:cTn id="35" dur="500" fill="hold"/>
                                        <p:tgtEl>
                                          <p:spTgt spid="61"/>
                                        </p:tgtEl>
                                        <p:attrNameLst>
                                          <p:attrName>ppt_w</p:attrName>
                                        </p:attrNameLst>
                                      </p:cBhvr>
                                      <p:tavLst>
                                        <p:tav tm="0">
                                          <p:val>
                                            <p:fltVal val="0"/>
                                          </p:val>
                                        </p:tav>
                                        <p:tav tm="100000">
                                          <p:val>
                                            <p:strVal val="#ppt_w"/>
                                          </p:val>
                                        </p:tav>
                                      </p:tavLst>
                                    </p:anim>
                                    <p:anim calcmode="lin" valueType="num">
                                      <p:cBhvr>
                                        <p:cTn id="36" dur="500" fill="hold"/>
                                        <p:tgtEl>
                                          <p:spTgt spid="61"/>
                                        </p:tgtEl>
                                        <p:attrNameLst>
                                          <p:attrName>ppt_h</p:attrName>
                                        </p:attrNameLst>
                                      </p:cBhvr>
                                      <p:tavLst>
                                        <p:tav tm="0">
                                          <p:val>
                                            <p:fltVal val="0"/>
                                          </p:val>
                                        </p:tav>
                                        <p:tav tm="100000">
                                          <p:val>
                                            <p:strVal val="#ppt_h"/>
                                          </p:val>
                                        </p:tav>
                                      </p:tavLst>
                                    </p:anim>
                                    <p:animEffect transition="in" filter="fade">
                                      <p:cBhvr>
                                        <p:cTn id="37" dur="500"/>
                                        <p:tgtEl>
                                          <p:spTgt spid="61"/>
                                        </p:tgtEl>
                                      </p:cBhvr>
                                    </p:animEffect>
                                  </p:childTnLst>
                                </p:cTn>
                              </p:par>
                            </p:childTnLst>
                          </p:cTn>
                        </p:par>
                        <p:par>
                          <p:cTn id="38" fill="hold">
                            <p:stCondLst>
                              <p:cond delay="3650"/>
                            </p:stCondLst>
                            <p:childTnLst>
                              <p:par>
                                <p:cTn id="39" presetID="17" presetClass="entr" presetSubtype="8" fill="hold" nodeType="afterEffect">
                                  <p:stCondLst>
                                    <p:cond delay="0"/>
                                  </p:stCondLst>
                                  <p:childTnLst>
                                    <p:set>
                                      <p:cBhvr>
                                        <p:cTn id="40" dur="1" fill="hold">
                                          <p:stCondLst>
                                            <p:cond delay="0"/>
                                          </p:stCondLst>
                                        </p:cTn>
                                        <p:tgtEl>
                                          <p:spTgt spid="136"/>
                                        </p:tgtEl>
                                        <p:attrNameLst>
                                          <p:attrName>style.visibility</p:attrName>
                                        </p:attrNameLst>
                                      </p:cBhvr>
                                      <p:to>
                                        <p:strVal val="visible"/>
                                      </p:to>
                                    </p:set>
                                    <p:anim calcmode="lin" valueType="num">
                                      <p:cBhvr>
                                        <p:cTn id="41" dur="500" fill="hold"/>
                                        <p:tgtEl>
                                          <p:spTgt spid="136"/>
                                        </p:tgtEl>
                                        <p:attrNameLst>
                                          <p:attrName>ppt_x</p:attrName>
                                        </p:attrNameLst>
                                      </p:cBhvr>
                                      <p:tavLst>
                                        <p:tav tm="0">
                                          <p:val>
                                            <p:strVal val="#ppt_x-#ppt_w/2"/>
                                          </p:val>
                                        </p:tav>
                                        <p:tav tm="100000">
                                          <p:val>
                                            <p:strVal val="#ppt_x"/>
                                          </p:val>
                                        </p:tav>
                                      </p:tavLst>
                                    </p:anim>
                                    <p:anim calcmode="lin" valueType="num">
                                      <p:cBhvr>
                                        <p:cTn id="42" dur="500" fill="hold"/>
                                        <p:tgtEl>
                                          <p:spTgt spid="136"/>
                                        </p:tgtEl>
                                        <p:attrNameLst>
                                          <p:attrName>ppt_y</p:attrName>
                                        </p:attrNameLst>
                                      </p:cBhvr>
                                      <p:tavLst>
                                        <p:tav tm="0">
                                          <p:val>
                                            <p:strVal val="#ppt_y"/>
                                          </p:val>
                                        </p:tav>
                                        <p:tav tm="100000">
                                          <p:val>
                                            <p:strVal val="#ppt_y"/>
                                          </p:val>
                                        </p:tav>
                                      </p:tavLst>
                                    </p:anim>
                                    <p:anim calcmode="lin" valueType="num">
                                      <p:cBhvr>
                                        <p:cTn id="43" dur="500" fill="hold"/>
                                        <p:tgtEl>
                                          <p:spTgt spid="136"/>
                                        </p:tgtEl>
                                        <p:attrNameLst>
                                          <p:attrName>ppt_w</p:attrName>
                                        </p:attrNameLst>
                                      </p:cBhvr>
                                      <p:tavLst>
                                        <p:tav tm="0">
                                          <p:val>
                                            <p:fltVal val="0"/>
                                          </p:val>
                                        </p:tav>
                                        <p:tav tm="100000">
                                          <p:val>
                                            <p:strVal val="#ppt_w"/>
                                          </p:val>
                                        </p:tav>
                                      </p:tavLst>
                                    </p:anim>
                                    <p:anim calcmode="lin" valueType="num">
                                      <p:cBhvr>
                                        <p:cTn id="44" dur="500" fill="hold"/>
                                        <p:tgtEl>
                                          <p:spTgt spid="1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9" grpId="0"/>
      <p:bldP spid="60" grpId="0"/>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603543D-C052-534C-ABB4-4ACB3A66F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900" y="1130300"/>
            <a:ext cx="6680200" cy="4597400"/>
          </a:xfrm>
          <a:prstGeom prst="rect">
            <a:avLst/>
          </a:prstGeom>
        </p:spPr>
      </p:pic>
    </p:spTree>
    <p:extLst>
      <p:ext uri="{BB962C8B-B14F-4D97-AF65-F5344CB8AC3E}">
        <p14:creationId xmlns:p14="http://schemas.microsoft.com/office/powerpoint/2010/main" val="2535066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
          <p:cNvSpPr txBox="1">
            <a:spLocks noChangeArrowheads="1"/>
          </p:cNvSpPr>
          <p:nvPr/>
        </p:nvSpPr>
        <p:spPr bwMode="auto">
          <a:xfrm>
            <a:off x="4322809" y="1883243"/>
            <a:ext cx="3581728" cy="586957"/>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zh-CN" sz="3200" dirty="0">
                <a:solidFill>
                  <a:prstClr val="white"/>
                </a:solidFill>
                <a:effectLst/>
                <a:latin typeface="Calibri" panose="020F0502020204030204" pitchFamily="34" charset="0"/>
              </a:rPr>
              <a:t>Ajax</a:t>
            </a:r>
            <a:r>
              <a:rPr lang="zh-CN" altLang="en-US" sz="3200" dirty="0">
                <a:solidFill>
                  <a:prstClr val="white"/>
                </a:solidFill>
                <a:effectLst/>
                <a:latin typeface="Calibri" panose="020F0502020204030204" pitchFamily="34" charset="0"/>
              </a:rPr>
              <a:t>  时代</a:t>
            </a:r>
          </a:p>
        </p:txBody>
      </p:sp>
      <p:cxnSp>
        <p:nvCxnSpPr>
          <p:cNvPr id="56" name="Straight Connector 4"/>
          <p:cNvCxnSpPr/>
          <p:nvPr/>
        </p:nvCxnSpPr>
        <p:spPr>
          <a:xfrm>
            <a:off x="4292131" y="2652546"/>
            <a:ext cx="361240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3"/>
          <p:cNvSpPr txBox="1">
            <a:spLocks noChangeArrowheads="1"/>
          </p:cNvSpPr>
          <p:nvPr/>
        </p:nvSpPr>
        <p:spPr bwMode="auto">
          <a:xfrm>
            <a:off x="4322809" y="2792374"/>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a:t>
            </a:r>
            <a:r>
              <a:rPr lang="en-US" altLang="zh-CN" sz="1400" b="0" dirty="0">
                <a:solidFill>
                  <a:prstClr val="white">
                    <a:lumMod val="95000"/>
                  </a:prstClr>
                </a:solidFill>
                <a:effectLst/>
                <a:latin typeface="Calibri" panose="020F0502020204030204" pitchFamily="34" charset="0"/>
              </a:rPr>
              <a:t>2</a:t>
            </a:r>
            <a:r>
              <a:rPr lang="en-US" altLang="ko-KR" sz="1400" b="0" dirty="0">
                <a:solidFill>
                  <a:prstClr val="white">
                    <a:lumMod val="95000"/>
                  </a:prstClr>
                </a:solidFill>
                <a:effectLst/>
                <a:latin typeface="Calibri" panose="020F0502020204030204" pitchFamily="34" charset="0"/>
              </a:rPr>
              <a:t>-1. </a:t>
            </a:r>
            <a:r>
              <a:rPr lang="en-US" altLang="zh-CN" sz="1400" b="0" dirty="0">
                <a:solidFill>
                  <a:prstClr val="white">
                    <a:lumMod val="95000"/>
                  </a:prstClr>
                </a:solidFill>
                <a:effectLst/>
                <a:latin typeface="Calibri" panose="020F0502020204030204" pitchFamily="34" charset="0"/>
              </a:rPr>
              <a:t>ajax</a:t>
            </a:r>
            <a:r>
              <a:rPr lang="zh-CN" altLang="en-US" sz="1400" b="0" dirty="0">
                <a:solidFill>
                  <a:prstClr val="white">
                    <a:lumMod val="95000"/>
                  </a:prstClr>
                </a:solidFill>
                <a:effectLst/>
                <a:latin typeface="Calibri" panose="020F0502020204030204" pitchFamily="34" charset="0"/>
              </a:rPr>
              <a:t>诞生，一定程度实现前后端分离</a:t>
            </a:r>
            <a:endParaRPr lang="en-US" altLang="ko-KR" sz="1400" b="0" dirty="0">
              <a:solidFill>
                <a:prstClr val="white">
                  <a:lumMod val="95000"/>
                </a:prstClr>
              </a:solidFill>
              <a:effectLst/>
              <a:latin typeface="Calibri" panose="020F0502020204030204" pitchFamily="34" charset="0"/>
            </a:endParaRPr>
          </a:p>
        </p:txBody>
      </p:sp>
      <p:sp>
        <p:nvSpPr>
          <p:cNvPr id="60" name="Rectangle 3"/>
          <p:cNvSpPr txBox="1">
            <a:spLocks noChangeArrowheads="1"/>
          </p:cNvSpPr>
          <p:nvPr/>
        </p:nvSpPr>
        <p:spPr bwMode="auto">
          <a:xfrm>
            <a:off x="4322809" y="3087180"/>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a:t>
            </a:r>
            <a:r>
              <a:rPr lang="en-US" altLang="zh-CN" sz="1400" b="0" dirty="0">
                <a:solidFill>
                  <a:prstClr val="white">
                    <a:lumMod val="95000"/>
                  </a:prstClr>
                </a:solidFill>
                <a:effectLst/>
                <a:latin typeface="Calibri" panose="020F0502020204030204" pitchFamily="34" charset="0"/>
              </a:rPr>
              <a:t>2</a:t>
            </a:r>
            <a:r>
              <a:rPr lang="en-US" altLang="ko-KR" sz="1400" b="0" dirty="0">
                <a:solidFill>
                  <a:prstClr val="white">
                    <a:lumMod val="95000"/>
                  </a:prstClr>
                </a:solidFill>
                <a:effectLst/>
                <a:latin typeface="Calibri" panose="020F0502020204030204" pitchFamily="34" charset="0"/>
              </a:rPr>
              <a:t>-2. </a:t>
            </a:r>
            <a:r>
              <a:rPr lang="zh-CN" altLang="en-US" sz="1400" b="0" dirty="0">
                <a:solidFill>
                  <a:prstClr val="white">
                    <a:lumMod val="95000"/>
                  </a:prstClr>
                </a:solidFill>
                <a:effectLst/>
                <a:latin typeface="Calibri" panose="020F0502020204030204" pitchFamily="34" charset="0"/>
              </a:rPr>
              <a:t>提升了开发效率</a:t>
            </a:r>
            <a:endParaRPr lang="en-US" altLang="ko-KR" sz="1400" b="0" dirty="0">
              <a:solidFill>
                <a:prstClr val="white">
                  <a:lumMod val="95000"/>
                </a:prstClr>
              </a:solidFill>
              <a:effectLst/>
              <a:latin typeface="Calibri" panose="020F0502020204030204" pitchFamily="34" charset="0"/>
            </a:endParaRPr>
          </a:p>
        </p:txBody>
      </p:sp>
      <p:sp>
        <p:nvSpPr>
          <p:cNvPr id="61" name="Rectangle 3"/>
          <p:cNvSpPr txBox="1">
            <a:spLocks noChangeArrowheads="1"/>
          </p:cNvSpPr>
          <p:nvPr/>
        </p:nvSpPr>
        <p:spPr bwMode="auto">
          <a:xfrm>
            <a:off x="4322809" y="3424506"/>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a:t>
            </a:r>
            <a:r>
              <a:rPr lang="en-US" altLang="zh-CN" sz="1400" b="0" dirty="0">
                <a:solidFill>
                  <a:prstClr val="white">
                    <a:lumMod val="95000"/>
                  </a:prstClr>
                </a:solidFill>
                <a:effectLst/>
                <a:latin typeface="Calibri" panose="020F0502020204030204" pitchFamily="34" charset="0"/>
              </a:rPr>
              <a:t>2</a:t>
            </a:r>
            <a:r>
              <a:rPr lang="en-US" altLang="ko-KR" sz="1400" b="0" dirty="0">
                <a:solidFill>
                  <a:prstClr val="white">
                    <a:lumMod val="95000"/>
                  </a:prstClr>
                </a:solidFill>
                <a:effectLst/>
                <a:latin typeface="Calibri" panose="020F0502020204030204" pitchFamily="34" charset="0"/>
              </a:rPr>
              <a:t>-3. </a:t>
            </a:r>
            <a:r>
              <a:rPr lang="zh-CN" altLang="en-US" sz="1400" b="0" dirty="0">
                <a:solidFill>
                  <a:prstClr val="white">
                    <a:lumMod val="95000"/>
                  </a:prstClr>
                </a:solidFill>
                <a:effectLst/>
                <a:latin typeface="Calibri" panose="020F0502020204030204" pitchFamily="34" charset="0"/>
              </a:rPr>
              <a:t>前端有了更多的发展空间</a:t>
            </a:r>
            <a:endParaRPr lang="en-US" altLang="ko-KR" sz="1400" b="0" dirty="0">
              <a:solidFill>
                <a:prstClr val="white">
                  <a:lumMod val="95000"/>
                </a:prstClr>
              </a:solidFill>
              <a:effectLst/>
              <a:latin typeface="Calibri" panose="020F0502020204030204" pitchFamily="34" charset="0"/>
            </a:endParaRPr>
          </a:p>
        </p:txBody>
      </p:sp>
      <p:grpSp>
        <p:nvGrpSpPr>
          <p:cNvPr id="64" name="Group 1"/>
          <p:cNvGrpSpPr/>
          <p:nvPr/>
        </p:nvGrpSpPr>
        <p:grpSpPr>
          <a:xfrm>
            <a:off x="-2982769" y="3616264"/>
            <a:ext cx="6950890" cy="7035260"/>
            <a:chOff x="4297681" y="2137013"/>
            <a:chExt cx="3596640" cy="3640296"/>
          </a:xfrm>
        </p:grpSpPr>
        <p:sp>
          <p:nvSpPr>
            <p:cNvPr id="65" name="Line 699"/>
            <p:cNvSpPr>
              <a:spLocks noChangeShapeType="1"/>
            </p:cNvSpPr>
            <p:nvPr/>
          </p:nvSpPr>
          <p:spPr bwMode="auto">
            <a:xfrm flipH="1" flipV="1">
              <a:off x="6010042" y="2137013"/>
              <a:ext cx="971473" cy="229223"/>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6"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7"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8" name="Line 702"/>
            <p:cNvSpPr>
              <a:spLocks noChangeShapeType="1"/>
            </p:cNvSpPr>
            <p:nvPr/>
          </p:nvSpPr>
          <p:spPr bwMode="auto">
            <a:xfrm>
              <a:off x="4440949" y="4633919"/>
              <a:ext cx="799556" cy="10205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9"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0" name="Line 704"/>
            <p:cNvSpPr>
              <a:spLocks noChangeShapeType="1"/>
            </p:cNvSpPr>
            <p:nvPr/>
          </p:nvSpPr>
          <p:spPr bwMode="auto">
            <a:xfrm flipH="1">
              <a:off x="5114925" y="2137013"/>
              <a:ext cx="895116" cy="2966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1" name="Freeform 705"/>
            <p:cNvSpPr>
              <a:spLocks/>
            </p:cNvSpPr>
            <p:nvPr/>
          </p:nvSpPr>
          <p:spPr bwMode="auto">
            <a:xfrm>
              <a:off x="5112461" y="2348476"/>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2"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3"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4"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5"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6" name="Line 710"/>
            <p:cNvSpPr>
              <a:spLocks noChangeShapeType="1"/>
            </p:cNvSpPr>
            <p:nvPr/>
          </p:nvSpPr>
          <p:spPr bwMode="auto">
            <a:xfrm>
              <a:off x="6010042" y="2137015"/>
              <a:ext cx="24560" cy="21148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7" name="Line 711"/>
            <p:cNvSpPr>
              <a:spLocks noChangeShapeType="1"/>
            </p:cNvSpPr>
            <p:nvPr/>
          </p:nvSpPr>
          <p:spPr bwMode="auto">
            <a:xfrm flipH="1">
              <a:off x="4368632" y="2434349"/>
              <a:ext cx="751816" cy="71507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8" name="Line 712"/>
            <p:cNvSpPr>
              <a:spLocks noChangeShapeType="1"/>
            </p:cNvSpPr>
            <p:nvPr/>
          </p:nvSpPr>
          <p:spPr bwMode="auto">
            <a:xfrm flipH="1" flipV="1">
              <a:off x="7681469" y="3816627"/>
              <a:ext cx="212851" cy="9687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9" name="Line 713"/>
            <p:cNvSpPr>
              <a:spLocks noChangeShapeType="1"/>
            </p:cNvSpPr>
            <p:nvPr/>
          </p:nvSpPr>
          <p:spPr bwMode="auto">
            <a:xfrm flipH="1" flipV="1">
              <a:off x="6981510" y="2366234"/>
              <a:ext cx="237017" cy="63173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0" name="Line 714"/>
            <p:cNvSpPr>
              <a:spLocks noChangeShapeType="1"/>
            </p:cNvSpPr>
            <p:nvPr/>
          </p:nvSpPr>
          <p:spPr bwMode="auto">
            <a:xfrm flipH="1" flipV="1">
              <a:off x="7214834" y="2997969"/>
              <a:ext cx="466634" cy="818657"/>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1" name="Line 715"/>
            <p:cNvSpPr>
              <a:spLocks noChangeShapeType="1"/>
            </p:cNvSpPr>
            <p:nvPr/>
          </p:nvSpPr>
          <p:spPr bwMode="auto">
            <a:xfrm flipH="1" flipV="1">
              <a:off x="7681469" y="3816627"/>
              <a:ext cx="20465" cy="110245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2"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3" name="Line 717"/>
            <p:cNvSpPr>
              <a:spLocks noChangeShapeType="1"/>
            </p:cNvSpPr>
            <p:nvPr/>
          </p:nvSpPr>
          <p:spPr bwMode="auto">
            <a:xfrm>
              <a:off x="4997636" y="4060859"/>
              <a:ext cx="966016" cy="68494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4" name="Line 718"/>
            <p:cNvSpPr>
              <a:spLocks noChangeShapeType="1"/>
            </p:cNvSpPr>
            <p:nvPr/>
          </p:nvSpPr>
          <p:spPr bwMode="auto">
            <a:xfrm>
              <a:off x="4368632" y="3149421"/>
              <a:ext cx="629002" cy="91143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5" name="Line 719"/>
            <p:cNvSpPr>
              <a:spLocks noChangeShapeType="1"/>
            </p:cNvSpPr>
            <p:nvPr/>
          </p:nvSpPr>
          <p:spPr bwMode="auto">
            <a:xfrm flipH="1">
              <a:off x="4368634" y="2944756"/>
              <a:ext cx="809106" cy="20466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6" name="Line 720"/>
            <p:cNvSpPr>
              <a:spLocks noChangeShapeType="1"/>
            </p:cNvSpPr>
            <p:nvPr/>
          </p:nvSpPr>
          <p:spPr bwMode="auto">
            <a:xfrm flipH="1">
              <a:off x="5177742" y="2348501"/>
              <a:ext cx="856862" cy="59625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7" name="Line 721"/>
            <p:cNvSpPr>
              <a:spLocks noChangeShapeType="1"/>
            </p:cNvSpPr>
            <p:nvPr/>
          </p:nvSpPr>
          <p:spPr bwMode="auto">
            <a:xfrm flipH="1" flipV="1">
              <a:off x="6034604" y="2348500"/>
              <a:ext cx="1180232" cy="649470"/>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8"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9"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0" name="Line 724"/>
            <p:cNvSpPr>
              <a:spLocks noChangeShapeType="1"/>
            </p:cNvSpPr>
            <p:nvPr/>
          </p:nvSpPr>
          <p:spPr bwMode="auto">
            <a:xfrm flipV="1">
              <a:off x="6413914" y="2997968"/>
              <a:ext cx="800921" cy="25651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1" name="Line 725"/>
            <p:cNvSpPr>
              <a:spLocks noChangeShapeType="1"/>
            </p:cNvSpPr>
            <p:nvPr/>
          </p:nvSpPr>
          <p:spPr bwMode="auto">
            <a:xfrm flipV="1">
              <a:off x="4997634" y="3254480"/>
              <a:ext cx="1416278" cy="8172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2"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3" name="Line 728"/>
            <p:cNvSpPr>
              <a:spLocks noChangeShapeType="1"/>
            </p:cNvSpPr>
            <p:nvPr/>
          </p:nvSpPr>
          <p:spPr bwMode="auto">
            <a:xfrm flipH="1">
              <a:off x="5194114" y="4745801"/>
              <a:ext cx="769538" cy="39568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4"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5"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6"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7" name="Line 732"/>
            <p:cNvSpPr>
              <a:spLocks noChangeShapeType="1"/>
            </p:cNvSpPr>
            <p:nvPr/>
          </p:nvSpPr>
          <p:spPr bwMode="auto">
            <a:xfrm>
              <a:off x="6413918" y="3254481"/>
              <a:ext cx="780454" cy="75316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8" name="Line 733"/>
            <p:cNvSpPr>
              <a:spLocks noChangeShapeType="1"/>
            </p:cNvSpPr>
            <p:nvPr/>
          </p:nvSpPr>
          <p:spPr bwMode="auto">
            <a:xfrm>
              <a:off x="5177745" y="2944750"/>
              <a:ext cx="1236173" cy="3097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grpSp>
        <p:nvGrpSpPr>
          <p:cNvPr id="99" name="Group 1"/>
          <p:cNvGrpSpPr/>
          <p:nvPr/>
        </p:nvGrpSpPr>
        <p:grpSpPr>
          <a:xfrm>
            <a:off x="9290190" y="-3412530"/>
            <a:ext cx="5803619" cy="5874063"/>
            <a:chOff x="4297681" y="2137013"/>
            <a:chExt cx="3596640" cy="3640296"/>
          </a:xfrm>
        </p:grpSpPr>
        <p:sp>
          <p:nvSpPr>
            <p:cNvPr id="100" name="Line 699"/>
            <p:cNvSpPr>
              <a:spLocks noChangeShapeType="1"/>
            </p:cNvSpPr>
            <p:nvPr/>
          </p:nvSpPr>
          <p:spPr bwMode="auto">
            <a:xfrm flipH="1" flipV="1">
              <a:off x="6010042" y="2137013"/>
              <a:ext cx="971473" cy="229223"/>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1"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2"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3" name="Line 702"/>
            <p:cNvSpPr>
              <a:spLocks noChangeShapeType="1"/>
            </p:cNvSpPr>
            <p:nvPr/>
          </p:nvSpPr>
          <p:spPr bwMode="auto">
            <a:xfrm>
              <a:off x="4440949" y="4633919"/>
              <a:ext cx="799556" cy="10205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4"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5" name="Line 704"/>
            <p:cNvSpPr>
              <a:spLocks noChangeShapeType="1"/>
            </p:cNvSpPr>
            <p:nvPr/>
          </p:nvSpPr>
          <p:spPr bwMode="auto">
            <a:xfrm flipH="1">
              <a:off x="5114925" y="2137013"/>
              <a:ext cx="895116" cy="2966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6" name="Freeform 705"/>
            <p:cNvSpPr>
              <a:spLocks/>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7"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8"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9"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0"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1" name="Line 710"/>
            <p:cNvSpPr>
              <a:spLocks noChangeShapeType="1"/>
            </p:cNvSpPr>
            <p:nvPr/>
          </p:nvSpPr>
          <p:spPr bwMode="auto">
            <a:xfrm>
              <a:off x="6010042" y="2137015"/>
              <a:ext cx="24560" cy="21148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2" name="Line 711"/>
            <p:cNvSpPr>
              <a:spLocks noChangeShapeType="1"/>
            </p:cNvSpPr>
            <p:nvPr/>
          </p:nvSpPr>
          <p:spPr bwMode="auto">
            <a:xfrm flipH="1">
              <a:off x="4368632" y="2434349"/>
              <a:ext cx="751816" cy="71507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3" name="Line 712"/>
            <p:cNvSpPr>
              <a:spLocks noChangeShapeType="1"/>
            </p:cNvSpPr>
            <p:nvPr/>
          </p:nvSpPr>
          <p:spPr bwMode="auto">
            <a:xfrm flipH="1" flipV="1">
              <a:off x="7681469" y="3816627"/>
              <a:ext cx="212851" cy="9687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4" name="Line 713"/>
            <p:cNvSpPr>
              <a:spLocks noChangeShapeType="1"/>
            </p:cNvSpPr>
            <p:nvPr/>
          </p:nvSpPr>
          <p:spPr bwMode="auto">
            <a:xfrm flipH="1" flipV="1">
              <a:off x="6972417" y="2367473"/>
              <a:ext cx="242415" cy="63049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5" name="Line 714"/>
            <p:cNvSpPr>
              <a:spLocks noChangeShapeType="1"/>
            </p:cNvSpPr>
            <p:nvPr/>
          </p:nvSpPr>
          <p:spPr bwMode="auto">
            <a:xfrm flipH="1" flipV="1">
              <a:off x="7214834" y="2997969"/>
              <a:ext cx="466634" cy="818657"/>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6" name="Line 715"/>
            <p:cNvSpPr>
              <a:spLocks noChangeShapeType="1"/>
            </p:cNvSpPr>
            <p:nvPr/>
          </p:nvSpPr>
          <p:spPr bwMode="auto">
            <a:xfrm flipH="1" flipV="1">
              <a:off x="7681469" y="3816627"/>
              <a:ext cx="20465" cy="110245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7"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8" name="Line 717"/>
            <p:cNvSpPr>
              <a:spLocks noChangeShapeType="1"/>
            </p:cNvSpPr>
            <p:nvPr/>
          </p:nvSpPr>
          <p:spPr bwMode="auto">
            <a:xfrm>
              <a:off x="4997636" y="4060859"/>
              <a:ext cx="966016" cy="68494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9" name="Line 718"/>
            <p:cNvSpPr>
              <a:spLocks noChangeShapeType="1"/>
            </p:cNvSpPr>
            <p:nvPr/>
          </p:nvSpPr>
          <p:spPr bwMode="auto">
            <a:xfrm>
              <a:off x="4368632" y="3149421"/>
              <a:ext cx="629002" cy="91143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0" name="Line 719"/>
            <p:cNvSpPr>
              <a:spLocks noChangeShapeType="1"/>
            </p:cNvSpPr>
            <p:nvPr/>
          </p:nvSpPr>
          <p:spPr bwMode="auto">
            <a:xfrm flipH="1">
              <a:off x="4368634" y="2944756"/>
              <a:ext cx="809106" cy="20466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1" name="Line 720"/>
            <p:cNvSpPr>
              <a:spLocks noChangeShapeType="1"/>
            </p:cNvSpPr>
            <p:nvPr/>
          </p:nvSpPr>
          <p:spPr bwMode="auto">
            <a:xfrm flipH="1">
              <a:off x="5177742" y="2348501"/>
              <a:ext cx="856862" cy="59625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2" name="Line 721"/>
            <p:cNvSpPr>
              <a:spLocks noChangeShapeType="1"/>
            </p:cNvSpPr>
            <p:nvPr/>
          </p:nvSpPr>
          <p:spPr bwMode="auto">
            <a:xfrm flipH="1" flipV="1">
              <a:off x="6034604" y="2348500"/>
              <a:ext cx="1180232" cy="649470"/>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3"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4"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5" name="Line 724"/>
            <p:cNvSpPr>
              <a:spLocks noChangeShapeType="1"/>
            </p:cNvSpPr>
            <p:nvPr/>
          </p:nvSpPr>
          <p:spPr bwMode="auto">
            <a:xfrm flipV="1">
              <a:off x="6413914" y="2997968"/>
              <a:ext cx="800921" cy="25651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6" name="Line 725"/>
            <p:cNvSpPr>
              <a:spLocks noChangeShapeType="1"/>
            </p:cNvSpPr>
            <p:nvPr/>
          </p:nvSpPr>
          <p:spPr bwMode="auto">
            <a:xfrm flipV="1">
              <a:off x="4997634" y="3254480"/>
              <a:ext cx="1416278" cy="8172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7"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8" name="Line 728"/>
            <p:cNvSpPr>
              <a:spLocks noChangeShapeType="1"/>
            </p:cNvSpPr>
            <p:nvPr/>
          </p:nvSpPr>
          <p:spPr bwMode="auto">
            <a:xfrm flipH="1">
              <a:off x="5194114" y="4745801"/>
              <a:ext cx="769538" cy="39568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9"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0"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1"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2" name="Line 732"/>
            <p:cNvSpPr>
              <a:spLocks noChangeShapeType="1"/>
            </p:cNvSpPr>
            <p:nvPr/>
          </p:nvSpPr>
          <p:spPr bwMode="auto">
            <a:xfrm>
              <a:off x="6413918" y="3254481"/>
              <a:ext cx="780454" cy="75316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3" name="Line 733"/>
            <p:cNvSpPr>
              <a:spLocks noChangeShapeType="1"/>
            </p:cNvSpPr>
            <p:nvPr/>
          </p:nvSpPr>
          <p:spPr bwMode="auto">
            <a:xfrm>
              <a:off x="5177745" y="2944750"/>
              <a:ext cx="1236173" cy="3097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sp>
        <p:nvSpPr>
          <p:cNvPr id="4" name="文本框 3">
            <a:extLst>
              <a:ext uri="{FF2B5EF4-FFF2-40B4-BE49-F238E27FC236}">
                <a16:creationId xmlns:a16="http://schemas.microsoft.com/office/drawing/2014/main" id="{8F94171A-45B5-B74D-806E-BABF130408BF}"/>
              </a:ext>
            </a:extLst>
          </p:cNvPr>
          <p:cNvSpPr txBox="1"/>
          <p:nvPr/>
        </p:nvSpPr>
        <p:spPr>
          <a:xfrm>
            <a:off x="4272141" y="3852521"/>
            <a:ext cx="6733896" cy="1015663"/>
          </a:xfrm>
          <a:prstGeom prst="rect">
            <a:avLst/>
          </a:prstGeom>
          <a:noFill/>
        </p:spPr>
        <p:txBody>
          <a:bodyPr wrap="square" rtlCol="0">
            <a:spAutoFit/>
          </a:bodyPr>
          <a:lstStyle/>
          <a:p>
            <a:r>
              <a:rPr lang="zh-CN" altLang="en-US" sz="1000" dirty="0">
                <a:solidFill>
                  <a:schemeClr val="bg1"/>
                </a:solidFill>
              </a:rPr>
              <a:t>服务器端工程师负责前端逻辑开发的混沌形态被打破，因为服务器 端逻辑本身便具备高度的复杂度，再加上复杂的前端逻辑，自然不堪重负 。 所以， 工程师开始思考改变原有的分工模式 </a:t>
            </a:r>
            <a:r>
              <a:rPr lang="en-US" altLang="zh-CN" sz="1000" dirty="0">
                <a:solidFill>
                  <a:schemeClr val="bg1"/>
                </a:solidFill>
              </a:rPr>
              <a:t>: </a:t>
            </a:r>
            <a:r>
              <a:rPr lang="zh-CN" altLang="en-US" sz="1000" dirty="0">
                <a:solidFill>
                  <a:schemeClr val="bg1"/>
                </a:solidFill>
              </a:rPr>
              <a:t>前端逻辑、样式和 </a:t>
            </a:r>
            <a:r>
              <a:rPr lang="en" altLang="zh-CN" sz="1000" dirty="0">
                <a:solidFill>
                  <a:schemeClr val="bg1"/>
                </a:solidFill>
              </a:rPr>
              <a:t>HTML </a:t>
            </a:r>
            <a:r>
              <a:rPr lang="zh-CN" altLang="en-US" sz="1000" dirty="0">
                <a:solidFill>
                  <a:schemeClr val="bg1"/>
                </a:solidFill>
              </a:rPr>
              <a:t>全部交由前端工程 师开发，</a:t>
            </a:r>
            <a:endParaRPr lang="en-US" altLang="zh-CN" sz="1000" dirty="0">
              <a:solidFill>
                <a:schemeClr val="bg1"/>
              </a:solidFill>
            </a:endParaRPr>
          </a:p>
          <a:p>
            <a:r>
              <a:rPr lang="en-US" altLang="zh-CN" sz="1000" dirty="0">
                <a:solidFill>
                  <a:schemeClr val="bg1"/>
                </a:solidFill>
              </a:rPr>
              <a:t>1</a:t>
            </a:r>
            <a:r>
              <a:rPr lang="zh-CN" altLang="en-US" sz="1000" dirty="0">
                <a:solidFill>
                  <a:schemeClr val="bg1"/>
                </a:solidFill>
              </a:rPr>
              <a:t>前后端接口的约定。</a:t>
            </a:r>
            <a:r>
              <a:rPr lang="en-US" altLang="zh-CN" sz="1000" dirty="0">
                <a:solidFill>
                  <a:schemeClr val="bg1"/>
                </a:solidFill>
              </a:rPr>
              <a:t>2</a:t>
            </a:r>
            <a:r>
              <a:rPr lang="zh-CN" altLang="en-US" sz="1000" dirty="0">
                <a:solidFill>
                  <a:schemeClr val="bg1"/>
                </a:solidFill>
              </a:rPr>
              <a:t>前端开发的复杂度控制。</a:t>
            </a:r>
            <a:r>
              <a:rPr lang="en" altLang="zh-CN" sz="1000" dirty="0">
                <a:solidFill>
                  <a:schemeClr val="bg1"/>
                </a:solidFill>
              </a:rPr>
              <a:t>SPA</a:t>
            </a:r>
            <a:r>
              <a:rPr lang="zh-CN" altLang="en-US" sz="1000" dirty="0">
                <a:solidFill>
                  <a:schemeClr val="bg1"/>
                </a:solidFill>
              </a:rPr>
              <a:t>应用大多以功能交互型为主，大量 </a:t>
            </a:r>
            <a:r>
              <a:rPr lang="en" altLang="zh-CN" sz="1000" dirty="0">
                <a:solidFill>
                  <a:schemeClr val="bg1"/>
                </a:solidFill>
              </a:rPr>
              <a:t>JS </a:t>
            </a:r>
            <a:r>
              <a:rPr lang="zh-CN" altLang="en-US" sz="1000" dirty="0">
                <a:solidFill>
                  <a:schemeClr val="bg1"/>
                </a:solidFill>
              </a:rPr>
              <a:t>代码的组织，与 </a:t>
            </a:r>
            <a:r>
              <a:rPr lang="en" altLang="zh-CN" sz="1000" dirty="0">
                <a:solidFill>
                  <a:schemeClr val="bg1"/>
                </a:solidFill>
              </a:rPr>
              <a:t>View </a:t>
            </a:r>
            <a:r>
              <a:rPr lang="zh-CN" altLang="en-US" sz="1000" dirty="0">
                <a:solidFill>
                  <a:schemeClr val="bg1"/>
                </a:solidFill>
              </a:rPr>
              <a:t>层的绑定等，都不是容易的事情。</a:t>
            </a:r>
          </a:p>
          <a:p>
            <a:endParaRPr lang="zh-CN" altLang="en-US" sz="1000" dirty="0">
              <a:solidFill>
                <a:schemeClr val="bg1"/>
              </a:solidFill>
            </a:endParaRPr>
          </a:p>
        </p:txBody>
      </p:sp>
      <p:pic>
        <p:nvPicPr>
          <p:cNvPr id="5" name="图片 4">
            <a:extLst>
              <a:ext uri="{FF2B5EF4-FFF2-40B4-BE49-F238E27FC236}">
                <a16:creationId xmlns:a16="http://schemas.microsoft.com/office/drawing/2014/main" id="{730EECE8-58A1-A64E-BF78-B8002DD32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131" y="4716514"/>
            <a:ext cx="5156200" cy="1054100"/>
          </a:xfrm>
          <a:prstGeom prst="rect">
            <a:avLst/>
          </a:prstGeom>
        </p:spPr>
      </p:pic>
      <p:grpSp>
        <p:nvGrpSpPr>
          <p:cNvPr id="134" name="组合 133">
            <a:extLst>
              <a:ext uri="{FF2B5EF4-FFF2-40B4-BE49-F238E27FC236}">
                <a16:creationId xmlns:a16="http://schemas.microsoft.com/office/drawing/2014/main" id="{080E80DC-7CA3-BE4D-AF77-7E999598300F}"/>
              </a:ext>
            </a:extLst>
          </p:cNvPr>
          <p:cNvGrpSpPr/>
          <p:nvPr/>
        </p:nvGrpSpPr>
        <p:grpSpPr>
          <a:xfrm>
            <a:off x="27451" y="216515"/>
            <a:ext cx="4064382" cy="839692"/>
            <a:chOff x="2273466" y="2034844"/>
            <a:chExt cx="4064382" cy="839692"/>
          </a:xfrm>
        </p:grpSpPr>
        <p:sp>
          <p:nvSpPr>
            <p:cNvPr id="136" name="Rectangle 1">
              <a:extLst>
                <a:ext uri="{FF2B5EF4-FFF2-40B4-BE49-F238E27FC236}">
                  <a16:creationId xmlns:a16="http://schemas.microsoft.com/office/drawing/2014/main" id="{8F3F04F0-5819-D74D-ABAD-150EA03B0057}"/>
                </a:ext>
              </a:extLst>
            </p:cNvPr>
            <p:cNvSpPr/>
            <p:nvPr/>
          </p:nvSpPr>
          <p:spPr>
            <a:xfrm>
              <a:off x="2553195" y="2115243"/>
              <a:ext cx="3784653" cy="759293"/>
            </a:xfrm>
            <a:prstGeom prst="rect">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137" name="Rectangle 3">
              <a:extLst>
                <a:ext uri="{FF2B5EF4-FFF2-40B4-BE49-F238E27FC236}">
                  <a16:creationId xmlns:a16="http://schemas.microsoft.com/office/drawing/2014/main" id="{942FEA38-ADD2-8341-BCD3-838C1B133DC3}"/>
                </a:ext>
              </a:extLst>
            </p:cNvPr>
            <p:cNvSpPr txBox="1">
              <a:spLocks noChangeArrowheads="1"/>
            </p:cNvSpPr>
            <p:nvPr/>
          </p:nvSpPr>
          <p:spPr bwMode="auto">
            <a:xfrm>
              <a:off x="2736821" y="2034844"/>
              <a:ext cx="774482" cy="77162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a:r>
                <a:rPr lang="en-US" altLang="ko-KR" dirty="0">
                  <a:solidFill>
                    <a:prstClr val="white"/>
                  </a:solidFill>
                  <a:effectLst/>
                  <a:latin typeface="Calibri" panose="020F0502020204030204" pitchFamily="34" charset="0"/>
                </a:rPr>
                <a:t>01</a:t>
              </a:r>
            </a:p>
          </p:txBody>
        </p:sp>
        <p:sp>
          <p:nvSpPr>
            <p:cNvPr id="138" name="Rectangle 3">
              <a:extLst>
                <a:ext uri="{FF2B5EF4-FFF2-40B4-BE49-F238E27FC236}">
                  <a16:creationId xmlns:a16="http://schemas.microsoft.com/office/drawing/2014/main" id="{9F77E843-CBE2-2040-8747-63B640A5E8B5}"/>
                </a:ext>
              </a:extLst>
            </p:cNvPr>
            <p:cNvSpPr txBox="1">
              <a:spLocks noChangeArrowheads="1"/>
            </p:cNvSpPr>
            <p:nvPr/>
          </p:nvSpPr>
          <p:spPr bwMode="auto">
            <a:xfrm>
              <a:off x="2273466" y="2295365"/>
              <a:ext cx="2475673" cy="34073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r"/>
              <a:r>
                <a:rPr lang="zh-CN" altLang="en-US" sz="1600" b="0" dirty="0">
                  <a:solidFill>
                    <a:prstClr val="white"/>
                  </a:solidFill>
                  <a:effectLst/>
                  <a:latin typeface="Calibri" panose="020F0502020204030204" pitchFamily="34" charset="0"/>
                </a:rPr>
                <a:t>前端发展</a:t>
              </a:r>
              <a:endParaRPr lang="en-US" altLang="ko-KR" sz="1600" b="0" dirty="0">
                <a:solidFill>
                  <a:prstClr val="white"/>
                </a:solidFill>
                <a:effectLst/>
                <a:latin typeface="Calibri" panose="020F0502020204030204" pitchFamily="34" charset="0"/>
              </a:endParaRPr>
            </a:p>
          </p:txBody>
        </p:sp>
      </p:grpSp>
    </p:spTree>
    <p:extLst>
      <p:ext uri="{BB962C8B-B14F-4D97-AF65-F5344CB8AC3E}">
        <p14:creationId xmlns:p14="http://schemas.microsoft.com/office/powerpoint/2010/main" val="11850845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1" fill="hold" grpId="0" nodeType="afterEffect">
                                  <p:stCondLst>
                                    <p:cond delay="0"/>
                                  </p:stCondLst>
                                  <p:iterate type="lt">
                                    <p:tmPct val="10000"/>
                                  </p:iterate>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p:tgtEl>
                                          <p:spTgt spid="55"/>
                                        </p:tgtEl>
                                        <p:attrNameLst>
                                          <p:attrName>ppt_y</p:attrName>
                                        </p:attrNameLst>
                                      </p:cBhvr>
                                      <p:tavLst>
                                        <p:tav tm="0">
                                          <p:val>
                                            <p:strVal val="#ppt_y-#ppt_h*1.125000"/>
                                          </p:val>
                                        </p:tav>
                                        <p:tav tm="100000">
                                          <p:val>
                                            <p:strVal val="#ppt_y"/>
                                          </p:val>
                                        </p:tav>
                                      </p:tavLst>
                                    </p:anim>
                                    <p:animEffect transition="in" filter="wipe(down)">
                                      <p:cBhvr>
                                        <p:cTn id="17" dur="500"/>
                                        <p:tgtEl>
                                          <p:spTgt spid="55"/>
                                        </p:tgtEl>
                                      </p:cBhvr>
                                    </p:animEffect>
                                  </p:childTnLst>
                                </p:cTn>
                              </p:par>
                            </p:childTnLst>
                          </p:cTn>
                        </p:par>
                        <p:par>
                          <p:cTn id="18" fill="hold">
                            <p:stCondLst>
                              <p:cond delay="1250"/>
                            </p:stCondLst>
                            <p:childTnLst>
                              <p:par>
                                <p:cTn id="19" presetID="22" presetClass="entr" presetSubtype="8"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par>
                          <p:cTn id="22" fill="hold">
                            <p:stCondLst>
                              <p:cond delay="175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par>
                                <p:cTn id="28" presetID="53" presetClass="entr" presetSubtype="16" fill="hold" grpId="0" nodeType="withEffect">
                                  <p:stCondLst>
                                    <p:cond delay="500"/>
                                  </p:stCondLst>
                                  <p:iterate type="lt">
                                    <p:tmPct val="10000"/>
                                  </p:iterate>
                                  <p:childTnLst>
                                    <p:set>
                                      <p:cBhvr>
                                        <p:cTn id="29" dur="1" fill="hold">
                                          <p:stCondLst>
                                            <p:cond delay="0"/>
                                          </p:stCondLst>
                                        </p:cTn>
                                        <p:tgtEl>
                                          <p:spTgt spid="60"/>
                                        </p:tgtEl>
                                        <p:attrNameLst>
                                          <p:attrName>style.visibility</p:attrName>
                                        </p:attrNameLst>
                                      </p:cBhvr>
                                      <p:to>
                                        <p:strVal val="visible"/>
                                      </p:to>
                                    </p:set>
                                    <p:anim calcmode="lin" valueType="num">
                                      <p:cBhvr>
                                        <p:cTn id="30" dur="500" fill="hold"/>
                                        <p:tgtEl>
                                          <p:spTgt spid="60"/>
                                        </p:tgtEl>
                                        <p:attrNameLst>
                                          <p:attrName>ppt_w</p:attrName>
                                        </p:attrNameLst>
                                      </p:cBhvr>
                                      <p:tavLst>
                                        <p:tav tm="0">
                                          <p:val>
                                            <p:fltVal val="0"/>
                                          </p:val>
                                        </p:tav>
                                        <p:tav tm="100000">
                                          <p:val>
                                            <p:strVal val="#ppt_w"/>
                                          </p:val>
                                        </p:tav>
                                      </p:tavLst>
                                    </p:anim>
                                    <p:anim calcmode="lin" valueType="num">
                                      <p:cBhvr>
                                        <p:cTn id="31" dur="500" fill="hold"/>
                                        <p:tgtEl>
                                          <p:spTgt spid="60"/>
                                        </p:tgtEl>
                                        <p:attrNameLst>
                                          <p:attrName>ppt_h</p:attrName>
                                        </p:attrNameLst>
                                      </p:cBhvr>
                                      <p:tavLst>
                                        <p:tav tm="0">
                                          <p:val>
                                            <p:fltVal val="0"/>
                                          </p:val>
                                        </p:tav>
                                        <p:tav tm="100000">
                                          <p:val>
                                            <p:strVal val="#ppt_h"/>
                                          </p:val>
                                        </p:tav>
                                      </p:tavLst>
                                    </p:anim>
                                    <p:animEffect transition="in" filter="fade">
                                      <p:cBhvr>
                                        <p:cTn id="32" dur="500"/>
                                        <p:tgtEl>
                                          <p:spTgt spid="60"/>
                                        </p:tgtEl>
                                      </p:cBhvr>
                                    </p:animEffect>
                                  </p:childTnLst>
                                </p:cTn>
                              </p:par>
                              <p:par>
                                <p:cTn id="33" presetID="53" presetClass="entr" presetSubtype="16" fill="hold" grpId="0" nodeType="withEffect">
                                  <p:stCondLst>
                                    <p:cond delay="1000"/>
                                  </p:stCondLst>
                                  <p:iterate type="lt">
                                    <p:tmPct val="10000"/>
                                  </p:iterate>
                                  <p:childTnLst>
                                    <p:set>
                                      <p:cBhvr>
                                        <p:cTn id="34" dur="1" fill="hold">
                                          <p:stCondLst>
                                            <p:cond delay="0"/>
                                          </p:stCondLst>
                                        </p:cTn>
                                        <p:tgtEl>
                                          <p:spTgt spid="61"/>
                                        </p:tgtEl>
                                        <p:attrNameLst>
                                          <p:attrName>style.visibility</p:attrName>
                                        </p:attrNameLst>
                                      </p:cBhvr>
                                      <p:to>
                                        <p:strVal val="visible"/>
                                      </p:to>
                                    </p:set>
                                    <p:anim calcmode="lin" valueType="num">
                                      <p:cBhvr>
                                        <p:cTn id="35" dur="500" fill="hold"/>
                                        <p:tgtEl>
                                          <p:spTgt spid="61"/>
                                        </p:tgtEl>
                                        <p:attrNameLst>
                                          <p:attrName>ppt_w</p:attrName>
                                        </p:attrNameLst>
                                      </p:cBhvr>
                                      <p:tavLst>
                                        <p:tav tm="0">
                                          <p:val>
                                            <p:fltVal val="0"/>
                                          </p:val>
                                        </p:tav>
                                        <p:tav tm="100000">
                                          <p:val>
                                            <p:strVal val="#ppt_w"/>
                                          </p:val>
                                        </p:tav>
                                      </p:tavLst>
                                    </p:anim>
                                    <p:anim calcmode="lin" valueType="num">
                                      <p:cBhvr>
                                        <p:cTn id="36" dur="500" fill="hold"/>
                                        <p:tgtEl>
                                          <p:spTgt spid="61"/>
                                        </p:tgtEl>
                                        <p:attrNameLst>
                                          <p:attrName>ppt_h</p:attrName>
                                        </p:attrNameLst>
                                      </p:cBhvr>
                                      <p:tavLst>
                                        <p:tav tm="0">
                                          <p:val>
                                            <p:fltVal val="0"/>
                                          </p:val>
                                        </p:tav>
                                        <p:tav tm="100000">
                                          <p:val>
                                            <p:strVal val="#ppt_h"/>
                                          </p:val>
                                        </p:tav>
                                      </p:tavLst>
                                    </p:anim>
                                    <p:animEffect transition="in" filter="fade">
                                      <p:cBhvr>
                                        <p:cTn id="37" dur="500"/>
                                        <p:tgtEl>
                                          <p:spTgt spid="61"/>
                                        </p:tgtEl>
                                      </p:cBhvr>
                                    </p:animEffect>
                                  </p:childTnLst>
                                </p:cTn>
                              </p:par>
                            </p:childTnLst>
                          </p:cTn>
                        </p:par>
                        <p:par>
                          <p:cTn id="38" fill="hold">
                            <p:stCondLst>
                              <p:cond delay="4000"/>
                            </p:stCondLst>
                            <p:childTnLst>
                              <p:par>
                                <p:cTn id="39" presetID="17" presetClass="entr" presetSubtype="8" fill="hold" nodeType="afterEffect">
                                  <p:stCondLst>
                                    <p:cond delay="0"/>
                                  </p:stCondLst>
                                  <p:childTnLst>
                                    <p:set>
                                      <p:cBhvr>
                                        <p:cTn id="40" dur="1" fill="hold">
                                          <p:stCondLst>
                                            <p:cond delay="0"/>
                                          </p:stCondLst>
                                        </p:cTn>
                                        <p:tgtEl>
                                          <p:spTgt spid="134"/>
                                        </p:tgtEl>
                                        <p:attrNameLst>
                                          <p:attrName>style.visibility</p:attrName>
                                        </p:attrNameLst>
                                      </p:cBhvr>
                                      <p:to>
                                        <p:strVal val="visible"/>
                                      </p:to>
                                    </p:set>
                                    <p:anim calcmode="lin" valueType="num">
                                      <p:cBhvr>
                                        <p:cTn id="41" dur="500" fill="hold"/>
                                        <p:tgtEl>
                                          <p:spTgt spid="134"/>
                                        </p:tgtEl>
                                        <p:attrNameLst>
                                          <p:attrName>ppt_x</p:attrName>
                                        </p:attrNameLst>
                                      </p:cBhvr>
                                      <p:tavLst>
                                        <p:tav tm="0">
                                          <p:val>
                                            <p:strVal val="#ppt_x-#ppt_w/2"/>
                                          </p:val>
                                        </p:tav>
                                        <p:tav tm="100000">
                                          <p:val>
                                            <p:strVal val="#ppt_x"/>
                                          </p:val>
                                        </p:tav>
                                      </p:tavLst>
                                    </p:anim>
                                    <p:anim calcmode="lin" valueType="num">
                                      <p:cBhvr>
                                        <p:cTn id="42" dur="500" fill="hold"/>
                                        <p:tgtEl>
                                          <p:spTgt spid="134"/>
                                        </p:tgtEl>
                                        <p:attrNameLst>
                                          <p:attrName>ppt_y</p:attrName>
                                        </p:attrNameLst>
                                      </p:cBhvr>
                                      <p:tavLst>
                                        <p:tav tm="0">
                                          <p:val>
                                            <p:strVal val="#ppt_y"/>
                                          </p:val>
                                        </p:tav>
                                        <p:tav tm="100000">
                                          <p:val>
                                            <p:strVal val="#ppt_y"/>
                                          </p:val>
                                        </p:tav>
                                      </p:tavLst>
                                    </p:anim>
                                    <p:anim calcmode="lin" valueType="num">
                                      <p:cBhvr>
                                        <p:cTn id="43" dur="500" fill="hold"/>
                                        <p:tgtEl>
                                          <p:spTgt spid="134"/>
                                        </p:tgtEl>
                                        <p:attrNameLst>
                                          <p:attrName>ppt_w</p:attrName>
                                        </p:attrNameLst>
                                      </p:cBhvr>
                                      <p:tavLst>
                                        <p:tav tm="0">
                                          <p:val>
                                            <p:fltVal val="0"/>
                                          </p:val>
                                        </p:tav>
                                        <p:tav tm="100000">
                                          <p:val>
                                            <p:strVal val="#ppt_w"/>
                                          </p:val>
                                        </p:tav>
                                      </p:tavLst>
                                    </p:anim>
                                    <p:anim calcmode="lin" valueType="num">
                                      <p:cBhvr>
                                        <p:cTn id="44" dur="500" fill="hold"/>
                                        <p:tgtEl>
                                          <p:spTgt spid="1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9" grpId="0"/>
      <p:bldP spid="60" grpId="0"/>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BD151-C91D-4342-ACB5-C94019C06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1123950"/>
            <a:ext cx="6629400" cy="4610100"/>
          </a:xfrm>
          <a:prstGeom prst="rect">
            <a:avLst/>
          </a:prstGeom>
        </p:spPr>
      </p:pic>
    </p:spTree>
    <p:extLst>
      <p:ext uri="{BB962C8B-B14F-4D97-AF65-F5344CB8AC3E}">
        <p14:creationId xmlns:p14="http://schemas.microsoft.com/office/powerpoint/2010/main" val="171182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
          <p:cNvSpPr txBox="1">
            <a:spLocks noChangeArrowheads="1"/>
          </p:cNvSpPr>
          <p:nvPr/>
        </p:nvSpPr>
        <p:spPr bwMode="auto">
          <a:xfrm>
            <a:off x="4322808" y="1883243"/>
            <a:ext cx="4319375" cy="586957"/>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zh-CN" sz="3200" dirty="0">
                <a:solidFill>
                  <a:prstClr val="white"/>
                </a:solidFill>
                <a:effectLst/>
                <a:latin typeface="Calibri" panose="020F0502020204030204" pitchFamily="34" charset="0"/>
              </a:rPr>
              <a:t>MVC MVVM  Node </a:t>
            </a:r>
            <a:r>
              <a:rPr lang="zh-CN" altLang="en-US" sz="3200" dirty="0">
                <a:solidFill>
                  <a:prstClr val="white"/>
                </a:solidFill>
                <a:effectLst/>
                <a:latin typeface="Calibri" panose="020F0502020204030204" pitchFamily="34" charset="0"/>
              </a:rPr>
              <a:t>时代</a:t>
            </a:r>
          </a:p>
        </p:txBody>
      </p:sp>
      <p:cxnSp>
        <p:nvCxnSpPr>
          <p:cNvPr id="56" name="Straight Connector 4"/>
          <p:cNvCxnSpPr/>
          <p:nvPr/>
        </p:nvCxnSpPr>
        <p:spPr>
          <a:xfrm>
            <a:off x="4292131" y="2652546"/>
            <a:ext cx="361240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3"/>
          <p:cNvSpPr txBox="1">
            <a:spLocks noChangeArrowheads="1"/>
          </p:cNvSpPr>
          <p:nvPr/>
        </p:nvSpPr>
        <p:spPr bwMode="auto">
          <a:xfrm>
            <a:off x="4322809" y="2792374"/>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a:t>
            </a:r>
            <a:r>
              <a:rPr lang="en-US" altLang="zh-CN" sz="1400" b="0" dirty="0">
                <a:solidFill>
                  <a:prstClr val="white">
                    <a:lumMod val="95000"/>
                  </a:prstClr>
                </a:solidFill>
                <a:effectLst/>
                <a:latin typeface="Calibri" panose="020F0502020204030204" pitchFamily="34" charset="0"/>
              </a:rPr>
              <a:t>2</a:t>
            </a:r>
            <a:r>
              <a:rPr lang="en-US" altLang="ko-KR" sz="1400" b="0" dirty="0">
                <a:solidFill>
                  <a:prstClr val="white">
                    <a:lumMod val="95000"/>
                  </a:prstClr>
                </a:solidFill>
                <a:effectLst/>
                <a:latin typeface="Calibri" panose="020F0502020204030204" pitchFamily="34" charset="0"/>
              </a:rPr>
              <a:t>-1. </a:t>
            </a:r>
            <a:r>
              <a:rPr lang="zh-CN" altLang="en-US" sz="1400" b="0" dirty="0">
                <a:solidFill>
                  <a:prstClr val="white">
                    <a:lumMod val="95000"/>
                  </a:prstClr>
                </a:solidFill>
                <a:effectLst/>
                <a:latin typeface="Calibri" panose="020F0502020204030204" pitchFamily="34" charset="0"/>
              </a:rPr>
              <a:t>前后端职责清晰</a:t>
            </a:r>
            <a:endParaRPr lang="en-US" altLang="ko-KR" sz="1400" b="0" dirty="0">
              <a:solidFill>
                <a:prstClr val="white">
                  <a:lumMod val="95000"/>
                </a:prstClr>
              </a:solidFill>
              <a:effectLst/>
              <a:latin typeface="Calibri" panose="020F0502020204030204" pitchFamily="34" charset="0"/>
            </a:endParaRPr>
          </a:p>
        </p:txBody>
      </p:sp>
      <p:sp>
        <p:nvSpPr>
          <p:cNvPr id="60" name="Rectangle 3"/>
          <p:cNvSpPr txBox="1">
            <a:spLocks noChangeArrowheads="1"/>
          </p:cNvSpPr>
          <p:nvPr/>
        </p:nvSpPr>
        <p:spPr bwMode="auto">
          <a:xfrm>
            <a:off x="4322809" y="3087180"/>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a:t>
            </a:r>
            <a:r>
              <a:rPr lang="en-US" altLang="zh-CN" sz="1400" b="0" dirty="0">
                <a:solidFill>
                  <a:prstClr val="white">
                    <a:lumMod val="95000"/>
                  </a:prstClr>
                </a:solidFill>
                <a:effectLst/>
                <a:latin typeface="Calibri" panose="020F0502020204030204" pitchFamily="34" charset="0"/>
              </a:rPr>
              <a:t>2</a:t>
            </a:r>
            <a:r>
              <a:rPr lang="en-US" altLang="ko-KR" sz="1400" b="0" dirty="0">
                <a:solidFill>
                  <a:prstClr val="white">
                    <a:lumMod val="95000"/>
                  </a:prstClr>
                </a:solidFill>
                <a:effectLst/>
                <a:latin typeface="Calibri" panose="020F0502020204030204" pitchFamily="34" charset="0"/>
              </a:rPr>
              <a:t>-2. </a:t>
            </a:r>
            <a:r>
              <a:rPr lang="zh-CN" altLang="en-US" sz="1400" b="0" dirty="0">
                <a:solidFill>
                  <a:prstClr val="white">
                    <a:lumMod val="95000"/>
                  </a:prstClr>
                </a:solidFill>
                <a:effectLst/>
                <a:latin typeface="Calibri" panose="020F0502020204030204" pitchFamily="34" charset="0"/>
              </a:rPr>
              <a:t>合理分层，可维护性更高</a:t>
            </a:r>
            <a:endParaRPr lang="en-US" altLang="ko-KR" sz="1400" b="0" dirty="0">
              <a:solidFill>
                <a:prstClr val="white">
                  <a:lumMod val="95000"/>
                </a:prstClr>
              </a:solidFill>
              <a:effectLst/>
              <a:latin typeface="Calibri" panose="020F0502020204030204" pitchFamily="34" charset="0"/>
            </a:endParaRPr>
          </a:p>
        </p:txBody>
      </p:sp>
      <p:sp>
        <p:nvSpPr>
          <p:cNvPr id="61" name="Rectangle 3"/>
          <p:cNvSpPr txBox="1">
            <a:spLocks noChangeArrowheads="1"/>
          </p:cNvSpPr>
          <p:nvPr/>
        </p:nvSpPr>
        <p:spPr bwMode="auto">
          <a:xfrm>
            <a:off x="4322809" y="3424506"/>
            <a:ext cx="3927476"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prstClr val="white">
                    <a:lumMod val="95000"/>
                  </a:prstClr>
                </a:solidFill>
                <a:effectLst/>
                <a:latin typeface="Calibri" panose="020F0502020204030204" pitchFamily="34" charset="0"/>
              </a:rPr>
              <a:t>0</a:t>
            </a:r>
            <a:r>
              <a:rPr lang="en-US" altLang="zh-CN" sz="1400" b="0" dirty="0">
                <a:solidFill>
                  <a:prstClr val="white">
                    <a:lumMod val="95000"/>
                  </a:prstClr>
                </a:solidFill>
                <a:effectLst/>
                <a:latin typeface="Calibri" panose="020F0502020204030204" pitchFamily="34" charset="0"/>
              </a:rPr>
              <a:t>2</a:t>
            </a:r>
            <a:r>
              <a:rPr lang="en-US" altLang="ko-KR" sz="1400" b="0" dirty="0">
                <a:solidFill>
                  <a:prstClr val="white">
                    <a:lumMod val="95000"/>
                  </a:prstClr>
                </a:solidFill>
                <a:effectLst/>
                <a:latin typeface="Calibri" panose="020F0502020204030204" pitchFamily="34" charset="0"/>
              </a:rPr>
              <a:t>-3. </a:t>
            </a:r>
            <a:r>
              <a:rPr lang="zh-CN" altLang="en-US" sz="1400" b="0" dirty="0">
                <a:solidFill>
                  <a:prstClr val="white">
                    <a:lumMod val="95000"/>
                  </a:prstClr>
                </a:solidFill>
                <a:effectLst/>
                <a:latin typeface="Calibri" panose="020F0502020204030204" pitchFamily="34" charset="0"/>
              </a:rPr>
              <a:t>部署相对独立</a:t>
            </a:r>
            <a:r>
              <a:rPr lang="en-US" altLang="zh-CN" sz="1400" b="0" dirty="0">
                <a:solidFill>
                  <a:prstClr val="white">
                    <a:lumMod val="95000"/>
                  </a:prstClr>
                </a:solidFill>
                <a:effectLst/>
                <a:latin typeface="Calibri" panose="020F0502020204030204" pitchFamily="34" charset="0"/>
              </a:rPr>
              <a:t>,</a:t>
            </a:r>
            <a:r>
              <a:rPr lang="zh-CN" altLang="en-US" sz="1400" b="0" dirty="0">
                <a:solidFill>
                  <a:prstClr val="white">
                    <a:lumMod val="95000"/>
                  </a:prstClr>
                </a:solidFill>
                <a:effectLst/>
                <a:latin typeface="Calibri" panose="020F0502020204030204" pitchFamily="34" charset="0"/>
              </a:rPr>
              <a:t>可快速改变产品体验</a:t>
            </a:r>
            <a:endParaRPr lang="en-US" altLang="ko-KR" sz="1400" b="0" dirty="0">
              <a:solidFill>
                <a:prstClr val="white">
                  <a:lumMod val="95000"/>
                </a:prstClr>
              </a:solidFill>
              <a:effectLst/>
              <a:latin typeface="Calibri" panose="020F0502020204030204" pitchFamily="34" charset="0"/>
            </a:endParaRPr>
          </a:p>
        </p:txBody>
      </p:sp>
      <p:grpSp>
        <p:nvGrpSpPr>
          <p:cNvPr id="64" name="Group 1"/>
          <p:cNvGrpSpPr/>
          <p:nvPr/>
        </p:nvGrpSpPr>
        <p:grpSpPr>
          <a:xfrm>
            <a:off x="-2982769" y="3616264"/>
            <a:ext cx="6950890" cy="7035260"/>
            <a:chOff x="4297681" y="2137013"/>
            <a:chExt cx="3596640" cy="3640296"/>
          </a:xfrm>
        </p:grpSpPr>
        <p:sp>
          <p:nvSpPr>
            <p:cNvPr id="65" name="Line 699"/>
            <p:cNvSpPr>
              <a:spLocks noChangeShapeType="1"/>
            </p:cNvSpPr>
            <p:nvPr/>
          </p:nvSpPr>
          <p:spPr bwMode="auto">
            <a:xfrm flipH="1" flipV="1">
              <a:off x="6010042" y="2137013"/>
              <a:ext cx="971473" cy="229223"/>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6"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7"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8" name="Line 702"/>
            <p:cNvSpPr>
              <a:spLocks noChangeShapeType="1"/>
            </p:cNvSpPr>
            <p:nvPr/>
          </p:nvSpPr>
          <p:spPr bwMode="auto">
            <a:xfrm>
              <a:off x="4440949" y="4633919"/>
              <a:ext cx="799556" cy="10205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9"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0" name="Line 704"/>
            <p:cNvSpPr>
              <a:spLocks noChangeShapeType="1"/>
            </p:cNvSpPr>
            <p:nvPr/>
          </p:nvSpPr>
          <p:spPr bwMode="auto">
            <a:xfrm flipH="1">
              <a:off x="5114925" y="2137013"/>
              <a:ext cx="895116" cy="2966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1" name="Freeform 705"/>
            <p:cNvSpPr>
              <a:spLocks/>
            </p:cNvSpPr>
            <p:nvPr/>
          </p:nvSpPr>
          <p:spPr bwMode="auto">
            <a:xfrm>
              <a:off x="5112461" y="2348476"/>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2"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3"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4"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5"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6" name="Line 710"/>
            <p:cNvSpPr>
              <a:spLocks noChangeShapeType="1"/>
            </p:cNvSpPr>
            <p:nvPr/>
          </p:nvSpPr>
          <p:spPr bwMode="auto">
            <a:xfrm>
              <a:off x="6010042" y="2137015"/>
              <a:ext cx="24560" cy="21148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7" name="Line 711"/>
            <p:cNvSpPr>
              <a:spLocks noChangeShapeType="1"/>
            </p:cNvSpPr>
            <p:nvPr/>
          </p:nvSpPr>
          <p:spPr bwMode="auto">
            <a:xfrm flipH="1">
              <a:off x="4368632" y="2434349"/>
              <a:ext cx="751816" cy="71507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8" name="Line 712"/>
            <p:cNvSpPr>
              <a:spLocks noChangeShapeType="1"/>
            </p:cNvSpPr>
            <p:nvPr/>
          </p:nvSpPr>
          <p:spPr bwMode="auto">
            <a:xfrm flipH="1" flipV="1">
              <a:off x="7681469" y="3816627"/>
              <a:ext cx="212851" cy="9687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79" name="Line 713"/>
            <p:cNvSpPr>
              <a:spLocks noChangeShapeType="1"/>
            </p:cNvSpPr>
            <p:nvPr/>
          </p:nvSpPr>
          <p:spPr bwMode="auto">
            <a:xfrm flipH="1" flipV="1">
              <a:off x="6981510" y="2366234"/>
              <a:ext cx="237017" cy="63173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0" name="Line 714"/>
            <p:cNvSpPr>
              <a:spLocks noChangeShapeType="1"/>
            </p:cNvSpPr>
            <p:nvPr/>
          </p:nvSpPr>
          <p:spPr bwMode="auto">
            <a:xfrm flipH="1" flipV="1">
              <a:off x="7214834" y="2997969"/>
              <a:ext cx="466634" cy="818657"/>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1" name="Line 715"/>
            <p:cNvSpPr>
              <a:spLocks noChangeShapeType="1"/>
            </p:cNvSpPr>
            <p:nvPr/>
          </p:nvSpPr>
          <p:spPr bwMode="auto">
            <a:xfrm flipH="1" flipV="1">
              <a:off x="7681469" y="3816627"/>
              <a:ext cx="20465" cy="110245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2"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3" name="Line 717"/>
            <p:cNvSpPr>
              <a:spLocks noChangeShapeType="1"/>
            </p:cNvSpPr>
            <p:nvPr/>
          </p:nvSpPr>
          <p:spPr bwMode="auto">
            <a:xfrm>
              <a:off x="4997636" y="4060859"/>
              <a:ext cx="966016" cy="68494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4" name="Line 718"/>
            <p:cNvSpPr>
              <a:spLocks noChangeShapeType="1"/>
            </p:cNvSpPr>
            <p:nvPr/>
          </p:nvSpPr>
          <p:spPr bwMode="auto">
            <a:xfrm>
              <a:off x="4368632" y="3149421"/>
              <a:ext cx="629002" cy="91143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5" name="Line 719"/>
            <p:cNvSpPr>
              <a:spLocks noChangeShapeType="1"/>
            </p:cNvSpPr>
            <p:nvPr/>
          </p:nvSpPr>
          <p:spPr bwMode="auto">
            <a:xfrm flipH="1">
              <a:off x="4368634" y="2944756"/>
              <a:ext cx="809106" cy="20466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6" name="Line 720"/>
            <p:cNvSpPr>
              <a:spLocks noChangeShapeType="1"/>
            </p:cNvSpPr>
            <p:nvPr/>
          </p:nvSpPr>
          <p:spPr bwMode="auto">
            <a:xfrm flipH="1">
              <a:off x="5177742" y="2348501"/>
              <a:ext cx="856862" cy="59625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7" name="Line 721"/>
            <p:cNvSpPr>
              <a:spLocks noChangeShapeType="1"/>
            </p:cNvSpPr>
            <p:nvPr/>
          </p:nvSpPr>
          <p:spPr bwMode="auto">
            <a:xfrm flipH="1" flipV="1">
              <a:off x="6034604" y="2348500"/>
              <a:ext cx="1180232" cy="649470"/>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8"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89"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0" name="Line 724"/>
            <p:cNvSpPr>
              <a:spLocks noChangeShapeType="1"/>
            </p:cNvSpPr>
            <p:nvPr/>
          </p:nvSpPr>
          <p:spPr bwMode="auto">
            <a:xfrm flipV="1">
              <a:off x="6413914" y="2997968"/>
              <a:ext cx="800921" cy="25651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1" name="Line 725"/>
            <p:cNvSpPr>
              <a:spLocks noChangeShapeType="1"/>
            </p:cNvSpPr>
            <p:nvPr/>
          </p:nvSpPr>
          <p:spPr bwMode="auto">
            <a:xfrm flipV="1">
              <a:off x="4997634" y="3254480"/>
              <a:ext cx="1416278" cy="8172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2"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3" name="Line 728"/>
            <p:cNvSpPr>
              <a:spLocks noChangeShapeType="1"/>
            </p:cNvSpPr>
            <p:nvPr/>
          </p:nvSpPr>
          <p:spPr bwMode="auto">
            <a:xfrm flipH="1">
              <a:off x="5194114" y="4745801"/>
              <a:ext cx="769538" cy="39568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4"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5"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6"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7" name="Line 732"/>
            <p:cNvSpPr>
              <a:spLocks noChangeShapeType="1"/>
            </p:cNvSpPr>
            <p:nvPr/>
          </p:nvSpPr>
          <p:spPr bwMode="auto">
            <a:xfrm>
              <a:off x="6413918" y="3254481"/>
              <a:ext cx="780454" cy="75316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98" name="Line 733"/>
            <p:cNvSpPr>
              <a:spLocks noChangeShapeType="1"/>
            </p:cNvSpPr>
            <p:nvPr/>
          </p:nvSpPr>
          <p:spPr bwMode="auto">
            <a:xfrm>
              <a:off x="5177745" y="2944750"/>
              <a:ext cx="1236173" cy="3097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grpSp>
        <p:nvGrpSpPr>
          <p:cNvPr id="99" name="Group 1"/>
          <p:cNvGrpSpPr/>
          <p:nvPr/>
        </p:nvGrpSpPr>
        <p:grpSpPr>
          <a:xfrm>
            <a:off x="9290190" y="-3412530"/>
            <a:ext cx="5803619" cy="5874063"/>
            <a:chOff x="4297681" y="2137013"/>
            <a:chExt cx="3596640" cy="3640296"/>
          </a:xfrm>
        </p:grpSpPr>
        <p:sp>
          <p:nvSpPr>
            <p:cNvPr id="100" name="Line 699"/>
            <p:cNvSpPr>
              <a:spLocks noChangeShapeType="1"/>
            </p:cNvSpPr>
            <p:nvPr/>
          </p:nvSpPr>
          <p:spPr bwMode="auto">
            <a:xfrm flipH="1" flipV="1">
              <a:off x="6010042" y="2137013"/>
              <a:ext cx="971473" cy="229223"/>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1"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2"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3" name="Line 702"/>
            <p:cNvSpPr>
              <a:spLocks noChangeShapeType="1"/>
            </p:cNvSpPr>
            <p:nvPr/>
          </p:nvSpPr>
          <p:spPr bwMode="auto">
            <a:xfrm>
              <a:off x="4440949" y="4633919"/>
              <a:ext cx="799556" cy="10205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4"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5" name="Line 704"/>
            <p:cNvSpPr>
              <a:spLocks noChangeShapeType="1"/>
            </p:cNvSpPr>
            <p:nvPr/>
          </p:nvSpPr>
          <p:spPr bwMode="auto">
            <a:xfrm flipH="1">
              <a:off x="5114925" y="2137013"/>
              <a:ext cx="895116" cy="2966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6" name="Freeform 705"/>
            <p:cNvSpPr>
              <a:spLocks/>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7"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8"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09"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0"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1" name="Line 710"/>
            <p:cNvSpPr>
              <a:spLocks noChangeShapeType="1"/>
            </p:cNvSpPr>
            <p:nvPr/>
          </p:nvSpPr>
          <p:spPr bwMode="auto">
            <a:xfrm>
              <a:off x="6010042" y="2137015"/>
              <a:ext cx="24560" cy="21148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2" name="Line 711"/>
            <p:cNvSpPr>
              <a:spLocks noChangeShapeType="1"/>
            </p:cNvSpPr>
            <p:nvPr/>
          </p:nvSpPr>
          <p:spPr bwMode="auto">
            <a:xfrm flipH="1">
              <a:off x="4368632" y="2434349"/>
              <a:ext cx="751816" cy="71507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3" name="Line 712"/>
            <p:cNvSpPr>
              <a:spLocks noChangeShapeType="1"/>
            </p:cNvSpPr>
            <p:nvPr/>
          </p:nvSpPr>
          <p:spPr bwMode="auto">
            <a:xfrm flipH="1" flipV="1">
              <a:off x="7681469" y="3816627"/>
              <a:ext cx="212851" cy="9687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4" name="Line 713"/>
            <p:cNvSpPr>
              <a:spLocks noChangeShapeType="1"/>
            </p:cNvSpPr>
            <p:nvPr/>
          </p:nvSpPr>
          <p:spPr bwMode="auto">
            <a:xfrm flipH="1" flipV="1">
              <a:off x="6972417" y="2367473"/>
              <a:ext cx="242415" cy="63049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5" name="Line 714"/>
            <p:cNvSpPr>
              <a:spLocks noChangeShapeType="1"/>
            </p:cNvSpPr>
            <p:nvPr/>
          </p:nvSpPr>
          <p:spPr bwMode="auto">
            <a:xfrm flipH="1" flipV="1">
              <a:off x="7214834" y="2997969"/>
              <a:ext cx="466634" cy="818657"/>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6" name="Line 715"/>
            <p:cNvSpPr>
              <a:spLocks noChangeShapeType="1"/>
            </p:cNvSpPr>
            <p:nvPr/>
          </p:nvSpPr>
          <p:spPr bwMode="auto">
            <a:xfrm flipH="1" flipV="1">
              <a:off x="7681469" y="3816627"/>
              <a:ext cx="20465" cy="110245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7"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8" name="Line 717"/>
            <p:cNvSpPr>
              <a:spLocks noChangeShapeType="1"/>
            </p:cNvSpPr>
            <p:nvPr/>
          </p:nvSpPr>
          <p:spPr bwMode="auto">
            <a:xfrm>
              <a:off x="4997636" y="4060859"/>
              <a:ext cx="966016" cy="68494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9" name="Line 718"/>
            <p:cNvSpPr>
              <a:spLocks noChangeShapeType="1"/>
            </p:cNvSpPr>
            <p:nvPr/>
          </p:nvSpPr>
          <p:spPr bwMode="auto">
            <a:xfrm>
              <a:off x="4368632" y="3149421"/>
              <a:ext cx="629002" cy="911438"/>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0" name="Line 719"/>
            <p:cNvSpPr>
              <a:spLocks noChangeShapeType="1"/>
            </p:cNvSpPr>
            <p:nvPr/>
          </p:nvSpPr>
          <p:spPr bwMode="auto">
            <a:xfrm flipH="1">
              <a:off x="4368634" y="2944756"/>
              <a:ext cx="809106" cy="20466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1" name="Line 720"/>
            <p:cNvSpPr>
              <a:spLocks noChangeShapeType="1"/>
            </p:cNvSpPr>
            <p:nvPr/>
          </p:nvSpPr>
          <p:spPr bwMode="auto">
            <a:xfrm flipH="1">
              <a:off x="5177742" y="2348501"/>
              <a:ext cx="856862" cy="59625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2" name="Line 721"/>
            <p:cNvSpPr>
              <a:spLocks noChangeShapeType="1"/>
            </p:cNvSpPr>
            <p:nvPr/>
          </p:nvSpPr>
          <p:spPr bwMode="auto">
            <a:xfrm flipH="1" flipV="1">
              <a:off x="6034604" y="2348500"/>
              <a:ext cx="1180232" cy="649470"/>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3"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4"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5" name="Line 724"/>
            <p:cNvSpPr>
              <a:spLocks noChangeShapeType="1"/>
            </p:cNvSpPr>
            <p:nvPr/>
          </p:nvSpPr>
          <p:spPr bwMode="auto">
            <a:xfrm flipV="1">
              <a:off x="6413914" y="2997968"/>
              <a:ext cx="800921" cy="25651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6" name="Line 725"/>
            <p:cNvSpPr>
              <a:spLocks noChangeShapeType="1"/>
            </p:cNvSpPr>
            <p:nvPr/>
          </p:nvSpPr>
          <p:spPr bwMode="auto">
            <a:xfrm flipV="1">
              <a:off x="4997634" y="3254480"/>
              <a:ext cx="1416278" cy="817292"/>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7"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8" name="Line 728"/>
            <p:cNvSpPr>
              <a:spLocks noChangeShapeType="1"/>
            </p:cNvSpPr>
            <p:nvPr/>
          </p:nvSpPr>
          <p:spPr bwMode="auto">
            <a:xfrm flipH="1">
              <a:off x="5194114" y="4745801"/>
              <a:ext cx="769538" cy="395684"/>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29"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0"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1"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2" name="Line 732"/>
            <p:cNvSpPr>
              <a:spLocks noChangeShapeType="1"/>
            </p:cNvSpPr>
            <p:nvPr/>
          </p:nvSpPr>
          <p:spPr bwMode="auto">
            <a:xfrm>
              <a:off x="6413918" y="3254481"/>
              <a:ext cx="780454" cy="753166"/>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33" name="Line 733"/>
            <p:cNvSpPr>
              <a:spLocks noChangeShapeType="1"/>
            </p:cNvSpPr>
            <p:nvPr/>
          </p:nvSpPr>
          <p:spPr bwMode="auto">
            <a:xfrm>
              <a:off x="5177745" y="2944750"/>
              <a:ext cx="1236173" cy="309725"/>
            </a:xfrm>
            <a:prstGeom prst="line">
              <a:avLst/>
            </a:prstGeom>
            <a:noFill/>
            <a:ln w="19050">
              <a:solidFill>
                <a:srgbClr val="54D0CA">
                  <a:alpha val="31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sp>
        <p:nvSpPr>
          <p:cNvPr id="4" name="文本框 3">
            <a:extLst>
              <a:ext uri="{FF2B5EF4-FFF2-40B4-BE49-F238E27FC236}">
                <a16:creationId xmlns:a16="http://schemas.microsoft.com/office/drawing/2014/main" id="{8F94171A-45B5-B74D-806E-BABF130408BF}"/>
              </a:ext>
            </a:extLst>
          </p:cNvPr>
          <p:cNvSpPr txBox="1"/>
          <p:nvPr/>
        </p:nvSpPr>
        <p:spPr>
          <a:xfrm>
            <a:off x="4272141" y="3852521"/>
            <a:ext cx="6733896" cy="369332"/>
          </a:xfrm>
          <a:prstGeom prst="rect">
            <a:avLst/>
          </a:prstGeom>
          <a:noFill/>
        </p:spPr>
        <p:txBody>
          <a:bodyPr wrap="square" rtlCol="0">
            <a:spAutoFit/>
          </a:bodyPr>
          <a:lstStyle/>
          <a:p>
            <a:r>
              <a:rPr lang="zh-CN" altLang="en-US" dirty="0">
                <a:solidFill>
                  <a:schemeClr val="bg1"/>
                </a:solidFill>
              </a:rPr>
              <a:t>全新的开发模式，提高整个系统生产效率</a:t>
            </a:r>
            <a:endParaRPr lang="zh-CN" altLang="en-US" sz="1000" dirty="0">
              <a:solidFill>
                <a:schemeClr val="bg1"/>
              </a:solidFill>
            </a:endParaRPr>
          </a:p>
        </p:txBody>
      </p:sp>
      <p:pic>
        <p:nvPicPr>
          <p:cNvPr id="6" name="图片 5">
            <a:extLst>
              <a:ext uri="{FF2B5EF4-FFF2-40B4-BE49-F238E27FC236}">
                <a16:creationId xmlns:a16="http://schemas.microsoft.com/office/drawing/2014/main" id="{FB7744F0-905E-3C40-9165-B6E53FBF8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203" y="4381240"/>
            <a:ext cx="4216400" cy="2184400"/>
          </a:xfrm>
          <a:prstGeom prst="rect">
            <a:avLst/>
          </a:prstGeom>
        </p:spPr>
      </p:pic>
      <p:grpSp>
        <p:nvGrpSpPr>
          <p:cNvPr id="134" name="组合 133">
            <a:extLst>
              <a:ext uri="{FF2B5EF4-FFF2-40B4-BE49-F238E27FC236}">
                <a16:creationId xmlns:a16="http://schemas.microsoft.com/office/drawing/2014/main" id="{CFC24D54-D733-0340-98A5-D18B409267DE}"/>
              </a:ext>
            </a:extLst>
          </p:cNvPr>
          <p:cNvGrpSpPr/>
          <p:nvPr/>
        </p:nvGrpSpPr>
        <p:grpSpPr>
          <a:xfrm>
            <a:off x="27451" y="216515"/>
            <a:ext cx="4064382" cy="839692"/>
            <a:chOff x="2273466" y="2034844"/>
            <a:chExt cx="4064382" cy="839692"/>
          </a:xfrm>
        </p:grpSpPr>
        <p:sp>
          <p:nvSpPr>
            <p:cNvPr id="135" name="Rectangle 1">
              <a:extLst>
                <a:ext uri="{FF2B5EF4-FFF2-40B4-BE49-F238E27FC236}">
                  <a16:creationId xmlns:a16="http://schemas.microsoft.com/office/drawing/2014/main" id="{28FBA030-2731-0445-90A0-3ECBB222EBDA}"/>
                </a:ext>
              </a:extLst>
            </p:cNvPr>
            <p:cNvSpPr/>
            <p:nvPr/>
          </p:nvSpPr>
          <p:spPr>
            <a:xfrm>
              <a:off x="2553195" y="2115243"/>
              <a:ext cx="3784653" cy="759293"/>
            </a:xfrm>
            <a:prstGeom prst="rect">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136" name="Rectangle 3">
              <a:extLst>
                <a:ext uri="{FF2B5EF4-FFF2-40B4-BE49-F238E27FC236}">
                  <a16:creationId xmlns:a16="http://schemas.microsoft.com/office/drawing/2014/main" id="{A57B0FE0-4431-BD4D-92BC-097449DFDC2B}"/>
                </a:ext>
              </a:extLst>
            </p:cNvPr>
            <p:cNvSpPr txBox="1">
              <a:spLocks noChangeArrowheads="1"/>
            </p:cNvSpPr>
            <p:nvPr/>
          </p:nvSpPr>
          <p:spPr bwMode="auto">
            <a:xfrm>
              <a:off x="2736821" y="2034844"/>
              <a:ext cx="774482" cy="77162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a:r>
                <a:rPr lang="en-US" altLang="ko-KR" dirty="0">
                  <a:solidFill>
                    <a:prstClr val="white"/>
                  </a:solidFill>
                  <a:effectLst/>
                  <a:latin typeface="Calibri" panose="020F0502020204030204" pitchFamily="34" charset="0"/>
                </a:rPr>
                <a:t>01</a:t>
              </a:r>
            </a:p>
          </p:txBody>
        </p:sp>
        <p:sp>
          <p:nvSpPr>
            <p:cNvPr id="137" name="Rectangle 3">
              <a:extLst>
                <a:ext uri="{FF2B5EF4-FFF2-40B4-BE49-F238E27FC236}">
                  <a16:creationId xmlns:a16="http://schemas.microsoft.com/office/drawing/2014/main" id="{064507BA-5822-554F-878E-E8FE50709A01}"/>
                </a:ext>
              </a:extLst>
            </p:cNvPr>
            <p:cNvSpPr txBox="1">
              <a:spLocks noChangeArrowheads="1"/>
            </p:cNvSpPr>
            <p:nvPr/>
          </p:nvSpPr>
          <p:spPr bwMode="auto">
            <a:xfrm>
              <a:off x="2273466" y="2295365"/>
              <a:ext cx="2475673" cy="34073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r"/>
              <a:r>
                <a:rPr lang="zh-CN" altLang="en-US" sz="1600" b="0" dirty="0">
                  <a:solidFill>
                    <a:prstClr val="white"/>
                  </a:solidFill>
                  <a:effectLst/>
                  <a:latin typeface="Calibri" panose="020F0502020204030204" pitchFamily="34" charset="0"/>
                </a:rPr>
                <a:t>前端发展</a:t>
              </a:r>
              <a:endParaRPr lang="en-US" altLang="ko-KR" sz="1600" b="0" dirty="0">
                <a:solidFill>
                  <a:prstClr val="white"/>
                </a:solidFill>
                <a:effectLst/>
                <a:latin typeface="Calibri" panose="020F0502020204030204" pitchFamily="34" charset="0"/>
              </a:endParaRPr>
            </a:p>
          </p:txBody>
        </p:sp>
      </p:grpSp>
    </p:spTree>
    <p:extLst>
      <p:ext uri="{BB962C8B-B14F-4D97-AF65-F5344CB8AC3E}">
        <p14:creationId xmlns:p14="http://schemas.microsoft.com/office/powerpoint/2010/main" val="37454379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1" fill="hold" grpId="0" nodeType="afterEffect">
                                  <p:stCondLst>
                                    <p:cond delay="0"/>
                                  </p:stCondLst>
                                  <p:iterate type="lt">
                                    <p:tmPct val="10000"/>
                                  </p:iterate>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p:tgtEl>
                                          <p:spTgt spid="55"/>
                                        </p:tgtEl>
                                        <p:attrNameLst>
                                          <p:attrName>ppt_y</p:attrName>
                                        </p:attrNameLst>
                                      </p:cBhvr>
                                      <p:tavLst>
                                        <p:tav tm="0">
                                          <p:val>
                                            <p:strVal val="#ppt_y-#ppt_h*1.125000"/>
                                          </p:val>
                                        </p:tav>
                                        <p:tav tm="100000">
                                          <p:val>
                                            <p:strVal val="#ppt_y"/>
                                          </p:val>
                                        </p:tav>
                                      </p:tavLst>
                                    </p:anim>
                                    <p:animEffect transition="in" filter="wipe(down)">
                                      <p:cBhvr>
                                        <p:cTn id="17" dur="500"/>
                                        <p:tgtEl>
                                          <p:spTgt spid="55"/>
                                        </p:tgtEl>
                                      </p:cBhvr>
                                    </p:animEffect>
                                  </p:childTnLst>
                                </p:cTn>
                              </p:par>
                            </p:childTnLst>
                          </p:cTn>
                        </p:par>
                        <p:par>
                          <p:cTn id="18" fill="hold">
                            <p:stCondLst>
                              <p:cond delay="1600"/>
                            </p:stCondLst>
                            <p:childTnLst>
                              <p:par>
                                <p:cTn id="19" presetID="22" presetClass="entr" presetSubtype="8"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par>
                          <p:cTn id="22" fill="hold">
                            <p:stCondLst>
                              <p:cond delay="21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par>
                                <p:cTn id="28" presetID="53" presetClass="entr" presetSubtype="16" fill="hold" grpId="0" nodeType="withEffect">
                                  <p:stCondLst>
                                    <p:cond delay="500"/>
                                  </p:stCondLst>
                                  <p:iterate type="lt">
                                    <p:tmPct val="10000"/>
                                  </p:iterate>
                                  <p:childTnLst>
                                    <p:set>
                                      <p:cBhvr>
                                        <p:cTn id="29" dur="1" fill="hold">
                                          <p:stCondLst>
                                            <p:cond delay="0"/>
                                          </p:stCondLst>
                                        </p:cTn>
                                        <p:tgtEl>
                                          <p:spTgt spid="60"/>
                                        </p:tgtEl>
                                        <p:attrNameLst>
                                          <p:attrName>style.visibility</p:attrName>
                                        </p:attrNameLst>
                                      </p:cBhvr>
                                      <p:to>
                                        <p:strVal val="visible"/>
                                      </p:to>
                                    </p:set>
                                    <p:anim calcmode="lin" valueType="num">
                                      <p:cBhvr>
                                        <p:cTn id="30" dur="500" fill="hold"/>
                                        <p:tgtEl>
                                          <p:spTgt spid="60"/>
                                        </p:tgtEl>
                                        <p:attrNameLst>
                                          <p:attrName>ppt_w</p:attrName>
                                        </p:attrNameLst>
                                      </p:cBhvr>
                                      <p:tavLst>
                                        <p:tav tm="0">
                                          <p:val>
                                            <p:fltVal val="0"/>
                                          </p:val>
                                        </p:tav>
                                        <p:tav tm="100000">
                                          <p:val>
                                            <p:strVal val="#ppt_w"/>
                                          </p:val>
                                        </p:tav>
                                      </p:tavLst>
                                    </p:anim>
                                    <p:anim calcmode="lin" valueType="num">
                                      <p:cBhvr>
                                        <p:cTn id="31" dur="500" fill="hold"/>
                                        <p:tgtEl>
                                          <p:spTgt spid="60"/>
                                        </p:tgtEl>
                                        <p:attrNameLst>
                                          <p:attrName>ppt_h</p:attrName>
                                        </p:attrNameLst>
                                      </p:cBhvr>
                                      <p:tavLst>
                                        <p:tav tm="0">
                                          <p:val>
                                            <p:fltVal val="0"/>
                                          </p:val>
                                        </p:tav>
                                        <p:tav tm="100000">
                                          <p:val>
                                            <p:strVal val="#ppt_h"/>
                                          </p:val>
                                        </p:tav>
                                      </p:tavLst>
                                    </p:anim>
                                    <p:animEffect transition="in" filter="fade">
                                      <p:cBhvr>
                                        <p:cTn id="32" dur="500"/>
                                        <p:tgtEl>
                                          <p:spTgt spid="60"/>
                                        </p:tgtEl>
                                      </p:cBhvr>
                                    </p:animEffect>
                                  </p:childTnLst>
                                </p:cTn>
                              </p:par>
                              <p:par>
                                <p:cTn id="33" presetID="53" presetClass="entr" presetSubtype="16" fill="hold" grpId="0" nodeType="withEffect">
                                  <p:stCondLst>
                                    <p:cond delay="1000"/>
                                  </p:stCondLst>
                                  <p:iterate type="lt">
                                    <p:tmPct val="10000"/>
                                  </p:iterate>
                                  <p:childTnLst>
                                    <p:set>
                                      <p:cBhvr>
                                        <p:cTn id="34" dur="1" fill="hold">
                                          <p:stCondLst>
                                            <p:cond delay="0"/>
                                          </p:stCondLst>
                                        </p:cTn>
                                        <p:tgtEl>
                                          <p:spTgt spid="61"/>
                                        </p:tgtEl>
                                        <p:attrNameLst>
                                          <p:attrName>style.visibility</p:attrName>
                                        </p:attrNameLst>
                                      </p:cBhvr>
                                      <p:to>
                                        <p:strVal val="visible"/>
                                      </p:to>
                                    </p:set>
                                    <p:anim calcmode="lin" valueType="num">
                                      <p:cBhvr>
                                        <p:cTn id="35" dur="500" fill="hold"/>
                                        <p:tgtEl>
                                          <p:spTgt spid="61"/>
                                        </p:tgtEl>
                                        <p:attrNameLst>
                                          <p:attrName>ppt_w</p:attrName>
                                        </p:attrNameLst>
                                      </p:cBhvr>
                                      <p:tavLst>
                                        <p:tav tm="0">
                                          <p:val>
                                            <p:fltVal val="0"/>
                                          </p:val>
                                        </p:tav>
                                        <p:tav tm="100000">
                                          <p:val>
                                            <p:strVal val="#ppt_w"/>
                                          </p:val>
                                        </p:tav>
                                      </p:tavLst>
                                    </p:anim>
                                    <p:anim calcmode="lin" valueType="num">
                                      <p:cBhvr>
                                        <p:cTn id="36" dur="500" fill="hold"/>
                                        <p:tgtEl>
                                          <p:spTgt spid="61"/>
                                        </p:tgtEl>
                                        <p:attrNameLst>
                                          <p:attrName>ppt_h</p:attrName>
                                        </p:attrNameLst>
                                      </p:cBhvr>
                                      <p:tavLst>
                                        <p:tav tm="0">
                                          <p:val>
                                            <p:fltVal val="0"/>
                                          </p:val>
                                        </p:tav>
                                        <p:tav tm="100000">
                                          <p:val>
                                            <p:strVal val="#ppt_h"/>
                                          </p:val>
                                        </p:tav>
                                      </p:tavLst>
                                    </p:anim>
                                    <p:animEffect transition="in" filter="fade">
                                      <p:cBhvr>
                                        <p:cTn id="37" dur="500"/>
                                        <p:tgtEl>
                                          <p:spTgt spid="61"/>
                                        </p:tgtEl>
                                      </p:cBhvr>
                                    </p:animEffect>
                                  </p:childTnLst>
                                </p:cTn>
                              </p:par>
                            </p:childTnLst>
                          </p:cTn>
                        </p:par>
                        <p:par>
                          <p:cTn id="38" fill="hold">
                            <p:stCondLst>
                              <p:cond delay="4600"/>
                            </p:stCondLst>
                            <p:childTnLst>
                              <p:par>
                                <p:cTn id="39" presetID="17" presetClass="entr" presetSubtype="8" fill="hold" nodeType="afterEffect">
                                  <p:stCondLst>
                                    <p:cond delay="0"/>
                                  </p:stCondLst>
                                  <p:childTnLst>
                                    <p:set>
                                      <p:cBhvr>
                                        <p:cTn id="40" dur="1" fill="hold">
                                          <p:stCondLst>
                                            <p:cond delay="0"/>
                                          </p:stCondLst>
                                        </p:cTn>
                                        <p:tgtEl>
                                          <p:spTgt spid="134"/>
                                        </p:tgtEl>
                                        <p:attrNameLst>
                                          <p:attrName>style.visibility</p:attrName>
                                        </p:attrNameLst>
                                      </p:cBhvr>
                                      <p:to>
                                        <p:strVal val="visible"/>
                                      </p:to>
                                    </p:set>
                                    <p:anim calcmode="lin" valueType="num">
                                      <p:cBhvr>
                                        <p:cTn id="41" dur="500" fill="hold"/>
                                        <p:tgtEl>
                                          <p:spTgt spid="134"/>
                                        </p:tgtEl>
                                        <p:attrNameLst>
                                          <p:attrName>ppt_x</p:attrName>
                                        </p:attrNameLst>
                                      </p:cBhvr>
                                      <p:tavLst>
                                        <p:tav tm="0">
                                          <p:val>
                                            <p:strVal val="#ppt_x-#ppt_w/2"/>
                                          </p:val>
                                        </p:tav>
                                        <p:tav tm="100000">
                                          <p:val>
                                            <p:strVal val="#ppt_x"/>
                                          </p:val>
                                        </p:tav>
                                      </p:tavLst>
                                    </p:anim>
                                    <p:anim calcmode="lin" valueType="num">
                                      <p:cBhvr>
                                        <p:cTn id="42" dur="500" fill="hold"/>
                                        <p:tgtEl>
                                          <p:spTgt spid="134"/>
                                        </p:tgtEl>
                                        <p:attrNameLst>
                                          <p:attrName>ppt_y</p:attrName>
                                        </p:attrNameLst>
                                      </p:cBhvr>
                                      <p:tavLst>
                                        <p:tav tm="0">
                                          <p:val>
                                            <p:strVal val="#ppt_y"/>
                                          </p:val>
                                        </p:tav>
                                        <p:tav tm="100000">
                                          <p:val>
                                            <p:strVal val="#ppt_y"/>
                                          </p:val>
                                        </p:tav>
                                      </p:tavLst>
                                    </p:anim>
                                    <p:anim calcmode="lin" valueType="num">
                                      <p:cBhvr>
                                        <p:cTn id="43" dur="500" fill="hold"/>
                                        <p:tgtEl>
                                          <p:spTgt spid="134"/>
                                        </p:tgtEl>
                                        <p:attrNameLst>
                                          <p:attrName>ppt_w</p:attrName>
                                        </p:attrNameLst>
                                      </p:cBhvr>
                                      <p:tavLst>
                                        <p:tav tm="0">
                                          <p:val>
                                            <p:fltVal val="0"/>
                                          </p:val>
                                        </p:tav>
                                        <p:tav tm="100000">
                                          <p:val>
                                            <p:strVal val="#ppt_w"/>
                                          </p:val>
                                        </p:tav>
                                      </p:tavLst>
                                    </p:anim>
                                    <p:anim calcmode="lin" valueType="num">
                                      <p:cBhvr>
                                        <p:cTn id="44" dur="500" fill="hold"/>
                                        <p:tgtEl>
                                          <p:spTgt spid="1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22DFE7-A076-0740-B433-7354D1C96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550" y="1117600"/>
            <a:ext cx="6692900" cy="4622800"/>
          </a:xfrm>
          <a:prstGeom prst="rect">
            <a:avLst/>
          </a:prstGeom>
        </p:spPr>
      </p:pic>
    </p:spTree>
    <p:extLst>
      <p:ext uri="{BB962C8B-B14F-4D97-AF65-F5344CB8AC3E}">
        <p14:creationId xmlns:p14="http://schemas.microsoft.com/office/powerpoint/2010/main" val="1971886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p:cNvGrpSpPr/>
          <p:nvPr/>
        </p:nvGrpSpPr>
        <p:grpSpPr>
          <a:xfrm>
            <a:off x="5467106" y="2469476"/>
            <a:ext cx="1309476" cy="2522751"/>
            <a:chOff x="5084746" y="1980098"/>
            <a:chExt cx="2022667" cy="3896738"/>
          </a:xfrm>
        </p:grpSpPr>
        <p:sp>
          <p:nvSpPr>
            <p:cNvPr id="3" name="Freeform 15"/>
            <p:cNvSpPr>
              <a:spLocks/>
            </p:cNvSpPr>
            <p:nvPr/>
          </p:nvSpPr>
          <p:spPr bwMode="auto">
            <a:xfrm>
              <a:off x="5445521" y="4484852"/>
              <a:ext cx="1303004" cy="563544"/>
            </a:xfrm>
            <a:custGeom>
              <a:avLst/>
              <a:gdLst>
                <a:gd name="T0" fmla="*/ 63 w 537"/>
                <a:gd name="T1" fmla="*/ 120 h 233"/>
                <a:gd name="T2" fmla="*/ 448 w 537"/>
                <a:gd name="T3" fmla="*/ 17 h 233"/>
                <a:gd name="T4" fmla="*/ 473 w 537"/>
                <a:gd name="T5" fmla="*/ 113 h 233"/>
                <a:gd name="T6" fmla="*/ 89 w 537"/>
                <a:gd name="T7" fmla="*/ 216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solidFill>
              <a:schemeClr val="bg1">
                <a:alpha val="41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 name="Freeform 16"/>
            <p:cNvSpPr>
              <a:spLocks/>
            </p:cNvSpPr>
            <p:nvPr/>
          </p:nvSpPr>
          <p:spPr bwMode="auto">
            <a:xfrm>
              <a:off x="5445521" y="4792704"/>
              <a:ext cx="1303004" cy="563544"/>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solidFill>
              <a:srgbClr val="8EE0DC"/>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 name="Freeform 17"/>
            <p:cNvSpPr>
              <a:spLocks/>
            </p:cNvSpPr>
            <p:nvPr/>
          </p:nvSpPr>
          <p:spPr bwMode="auto">
            <a:xfrm>
              <a:off x="5445521" y="4182113"/>
              <a:ext cx="1303004" cy="564567"/>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solidFill>
              <a:srgbClr val="54D0CA"/>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Freeform 18"/>
            <p:cNvSpPr>
              <a:spLocks/>
            </p:cNvSpPr>
            <p:nvPr/>
          </p:nvSpPr>
          <p:spPr bwMode="auto">
            <a:xfrm>
              <a:off x="5455749" y="3824145"/>
              <a:ext cx="909239" cy="496042"/>
            </a:xfrm>
            <a:custGeom>
              <a:avLst/>
              <a:gdLst>
                <a:gd name="T0" fmla="*/ 166 w 375"/>
                <a:gd name="T1" fmla="*/ 36 h 205"/>
                <a:gd name="T2" fmla="*/ 375 w 375"/>
                <a:gd name="T3" fmla="*/ 160 h 205"/>
                <a:gd name="T4" fmla="*/ 202 w 375"/>
                <a:gd name="T5" fmla="*/ 205 h 205"/>
                <a:gd name="T6" fmla="*/ 0 w 375"/>
                <a:gd name="T7" fmla="*/ 81 h 205"/>
                <a:gd name="T8" fmla="*/ 166 w 375"/>
                <a:gd name="T9" fmla="*/ 36 h 205"/>
              </a:gdLst>
              <a:ahLst/>
              <a:cxnLst>
                <a:cxn ang="0">
                  <a:pos x="T0" y="T1"/>
                </a:cxn>
                <a:cxn ang="0">
                  <a:pos x="T2" y="T3"/>
                </a:cxn>
                <a:cxn ang="0">
                  <a:pos x="T4" y="T5"/>
                </a:cxn>
                <a:cxn ang="0">
                  <a:pos x="T6" y="T7"/>
                </a:cxn>
                <a:cxn ang="0">
                  <a:pos x="T8" y="T9"/>
                </a:cxn>
              </a:cxnLst>
              <a:rect l="0" t="0" r="r" b="b"/>
              <a:pathLst>
                <a:path w="375" h="20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solidFill>
              <a:srgbClr val="54D0CA">
                <a:alpha val="37000"/>
              </a:srgb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7" name="Group 22"/>
            <p:cNvGrpSpPr/>
            <p:nvPr/>
          </p:nvGrpSpPr>
          <p:grpSpPr>
            <a:xfrm>
              <a:off x="5708371" y="5136354"/>
              <a:ext cx="831509" cy="740482"/>
              <a:chOff x="5708371" y="5136354"/>
              <a:chExt cx="831509" cy="740482"/>
            </a:xfrm>
          </p:grpSpPr>
          <p:sp>
            <p:nvSpPr>
              <p:cNvPr id="12" name="Freeform 19"/>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13" name="Group 28"/>
              <p:cNvGrpSpPr/>
              <p:nvPr/>
            </p:nvGrpSpPr>
            <p:grpSpPr>
              <a:xfrm>
                <a:off x="5708371" y="5136354"/>
                <a:ext cx="831509" cy="740482"/>
                <a:chOff x="5708371" y="5136354"/>
                <a:chExt cx="831509" cy="740482"/>
              </a:xfrm>
            </p:grpSpPr>
            <p:sp>
              <p:nvSpPr>
                <p:cNvPr id="14" name="Freeform 20"/>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path>
                  </a:pathLst>
                </a:custGeom>
                <a:solidFill>
                  <a:srgbClr val="54D0CA">
                    <a:alpha val="37000"/>
                  </a:srgb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21"/>
                <p:cNvSpPr>
                  <a:spLocks/>
                </p:cNvSpPr>
                <p:nvPr/>
              </p:nvSpPr>
              <p:spPr bwMode="auto">
                <a:xfrm>
                  <a:off x="5967131" y="5733649"/>
                  <a:ext cx="279215" cy="143187"/>
                </a:xfrm>
                <a:custGeom>
                  <a:avLst/>
                  <a:gdLst>
                    <a:gd name="T0" fmla="*/ 115 w 115"/>
                    <a:gd name="T1" fmla="*/ 0 h 59"/>
                    <a:gd name="T2" fmla="*/ 115 w 115"/>
                    <a:gd name="T3" fmla="*/ 2 h 59"/>
                    <a:gd name="T4" fmla="*/ 57 w 115"/>
                    <a:gd name="T5" fmla="*/ 59 h 59"/>
                    <a:gd name="T6" fmla="*/ 0 w 115"/>
                    <a:gd name="T7" fmla="*/ 2 h 59"/>
                    <a:gd name="T8" fmla="*/ 0 w 115"/>
                    <a:gd name="T9" fmla="*/ 0 h 59"/>
                    <a:gd name="T10" fmla="*/ 1 w 115"/>
                    <a:gd name="T11" fmla="*/ 2 h 59"/>
                    <a:gd name="T12" fmla="*/ 114 w 115"/>
                    <a:gd name="T13" fmla="*/ 2 h 59"/>
                    <a:gd name="T14" fmla="*/ 115 w 115"/>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9">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solidFill>
                  <a:srgbClr val="54D0CA">
                    <a:alpha val="78000"/>
                  </a:srgb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sp>
          <p:nvSpPr>
            <p:cNvPr id="8" name="Freeform 22"/>
            <p:cNvSpPr>
              <a:spLocks/>
            </p:cNvSpPr>
            <p:nvPr/>
          </p:nvSpPr>
          <p:spPr bwMode="auto">
            <a:xfrm>
              <a:off x="5241990" y="1980098"/>
              <a:ext cx="1048335" cy="411152"/>
            </a:xfrm>
            <a:custGeom>
              <a:avLst/>
              <a:gdLst>
                <a:gd name="T0" fmla="*/ 85 w 432"/>
                <a:gd name="T1" fmla="*/ 0 h 170"/>
                <a:gd name="T2" fmla="*/ 106 w 432"/>
                <a:gd name="T3" fmla="*/ 3 h 170"/>
                <a:gd name="T4" fmla="*/ 106 w 432"/>
                <a:gd name="T5" fmla="*/ 3 h 170"/>
                <a:gd name="T6" fmla="*/ 432 w 432"/>
                <a:gd name="T7" fmla="*/ 86 h 170"/>
                <a:gd name="T8" fmla="*/ 112 w 432"/>
                <a:gd name="T9" fmla="*/ 166 h 170"/>
                <a:gd name="T10" fmla="*/ 112 w 432"/>
                <a:gd name="T11" fmla="*/ 166 h 170"/>
                <a:gd name="T12" fmla="*/ 85 w 432"/>
                <a:gd name="T13" fmla="*/ 170 h 170"/>
                <a:gd name="T14" fmla="*/ 0 w 432"/>
                <a:gd name="T15" fmla="*/ 85 h 170"/>
                <a:gd name="T16" fmla="*/ 85 w 432"/>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170">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solidFill>
              <a:srgbClr val="8EE0DC"/>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 name="Freeform 24"/>
            <p:cNvSpPr>
              <a:spLocks/>
            </p:cNvSpPr>
            <p:nvPr/>
          </p:nvSpPr>
          <p:spPr bwMode="auto">
            <a:xfrm>
              <a:off x="5084746" y="2107509"/>
              <a:ext cx="2022667" cy="846697"/>
            </a:xfrm>
            <a:custGeom>
              <a:avLst/>
              <a:gdLst>
                <a:gd name="connsiteX0" fmla="*/ 982060 w 2022667"/>
                <a:gd name="connsiteY0" fmla="*/ 271936 h 846697"/>
                <a:gd name="connsiteX1" fmla="*/ 123436 w 2022667"/>
                <a:gd name="connsiteY1" fmla="*/ 504080 h 846697"/>
                <a:gd name="connsiteX2" fmla="*/ 140415 w 2022667"/>
                <a:gd name="connsiteY2" fmla="*/ 564534 h 846697"/>
                <a:gd name="connsiteX3" fmla="*/ 999038 w 2022667"/>
                <a:gd name="connsiteY3" fmla="*/ 332390 h 846697"/>
                <a:gd name="connsiteX4" fmla="*/ 982060 w 2022667"/>
                <a:gd name="connsiteY4" fmla="*/ 271936 h 846697"/>
                <a:gd name="connsiteX5" fmla="*/ 1810824 w 2022667"/>
                <a:gd name="connsiteY5" fmla="*/ 386 h 846697"/>
                <a:gd name="connsiteX6" fmla="*/ 1869874 w 2022667"/>
                <a:gd name="connsiteY6" fmla="*/ 407616 h 846697"/>
                <a:gd name="connsiteX7" fmla="*/ 261781 w 2022667"/>
                <a:gd name="connsiteY7" fmla="*/ 838458 h 846697"/>
                <a:gd name="connsiteX8" fmla="*/ 152634 w 2022667"/>
                <a:gd name="connsiteY8" fmla="*/ 439082 h 846697"/>
                <a:gd name="connsiteX9" fmla="*/ 1763153 w 2022667"/>
                <a:gd name="connsiteY9" fmla="*/ 8239 h 846697"/>
                <a:gd name="connsiteX10" fmla="*/ 1810824 w 2022667"/>
                <a:gd name="connsiteY10" fmla="*/ 386 h 8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69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solidFill>
              <a:srgbClr val="8EE0DC"/>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sp>
          <p:nvSpPr>
            <p:cNvPr id="10" name="Freeform 25"/>
            <p:cNvSpPr>
              <a:spLocks/>
            </p:cNvSpPr>
            <p:nvPr/>
          </p:nvSpPr>
          <p:spPr bwMode="auto">
            <a:xfrm>
              <a:off x="5084746" y="2630163"/>
              <a:ext cx="2022667" cy="848703"/>
            </a:xfrm>
            <a:custGeom>
              <a:avLst/>
              <a:gdLst>
                <a:gd name="connsiteX0" fmla="*/ 982060 w 2022667"/>
                <a:gd name="connsiteY0" fmla="*/ 266822 h 848703"/>
                <a:gd name="connsiteX1" fmla="*/ 123436 w 2022667"/>
                <a:gd name="connsiteY1" fmla="*/ 499446 h 848703"/>
                <a:gd name="connsiteX2" fmla="*/ 140415 w 2022667"/>
                <a:gd name="connsiteY2" fmla="*/ 560025 h 848703"/>
                <a:gd name="connsiteX3" fmla="*/ 999038 w 2022667"/>
                <a:gd name="connsiteY3" fmla="*/ 327401 h 848703"/>
                <a:gd name="connsiteX4" fmla="*/ 982060 w 2022667"/>
                <a:gd name="connsiteY4" fmla="*/ 266822 h 848703"/>
                <a:gd name="connsiteX5" fmla="*/ 1810824 w 2022667"/>
                <a:gd name="connsiteY5" fmla="*/ 369 h 848703"/>
                <a:gd name="connsiteX6" fmla="*/ 1869874 w 2022667"/>
                <a:gd name="connsiteY6" fmla="*/ 409834 h 848703"/>
                <a:gd name="connsiteX7" fmla="*/ 261781 w 2022667"/>
                <a:gd name="connsiteY7" fmla="*/ 840511 h 848703"/>
                <a:gd name="connsiteX8" fmla="*/ 152634 w 2022667"/>
                <a:gd name="connsiteY8" fmla="*/ 438869 h 848703"/>
                <a:gd name="connsiteX9" fmla="*/ 1763153 w 2022667"/>
                <a:gd name="connsiteY9" fmla="*/ 8192 h 848703"/>
                <a:gd name="connsiteX10" fmla="*/ 1810824 w 2022667"/>
                <a:gd name="connsiteY10" fmla="*/ 369 h 84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8703">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solidFill>
              <a:srgbClr val="54D0CA"/>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sp>
          <p:nvSpPr>
            <p:cNvPr id="11" name="Freeform 26"/>
            <p:cNvSpPr>
              <a:spLocks/>
            </p:cNvSpPr>
            <p:nvPr/>
          </p:nvSpPr>
          <p:spPr bwMode="auto">
            <a:xfrm>
              <a:off x="5084746" y="3159912"/>
              <a:ext cx="2022667" cy="846868"/>
            </a:xfrm>
            <a:custGeom>
              <a:avLst/>
              <a:gdLst>
                <a:gd name="connsiteX0" fmla="*/ 982060 w 2022667"/>
                <a:gd name="connsiteY0" fmla="*/ 272356 h 846868"/>
                <a:gd name="connsiteX1" fmla="*/ 123436 w 2022667"/>
                <a:gd name="connsiteY1" fmla="*/ 504980 h 846868"/>
                <a:gd name="connsiteX2" fmla="*/ 140415 w 2022667"/>
                <a:gd name="connsiteY2" fmla="*/ 565559 h 846868"/>
                <a:gd name="connsiteX3" fmla="*/ 999038 w 2022667"/>
                <a:gd name="connsiteY3" fmla="*/ 332935 h 846868"/>
                <a:gd name="connsiteX4" fmla="*/ 982060 w 2022667"/>
                <a:gd name="connsiteY4" fmla="*/ 272356 h 846868"/>
                <a:gd name="connsiteX5" fmla="*/ 1810824 w 2022667"/>
                <a:gd name="connsiteY5" fmla="*/ 385 h 846868"/>
                <a:gd name="connsiteX6" fmla="*/ 1869874 w 2022667"/>
                <a:gd name="connsiteY6" fmla="*/ 409877 h 846868"/>
                <a:gd name="connsiteX7" fmla="*/ 261781 w 2022667"/>
                <a:gd name="connsiteY7" fmla="*/ 838134 h 846868"/>
                <a:gd name="connsiteX8" fmla="*/ 152634 w 2022667"/>
                <a:gd name="connsiteY8" fmla="*/ 438912 h 846868"/>
                <a:gd name="connsiteX9" fmla="*/ 1763153 w 2022667"/>
                <a:gd name="connsiteY9" fmla="*/ 8235 h 846868"/>
                <a:gd name="connsiteX10" fmla="*/ 1810824 w 2022667"/>
                <a:gd name="connsiteY10" fmla="*/ 385 h 8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868">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solidFill>
              <a:srgbClr val="2A9995"/>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grpSp>
      <p:grpSp>
        <p:nvGrpSpPr>
          <p:cNvPr id="25" name="组合 24"/>
          <p:cNvGrpSpPr/>
          <p:nvPr/>
        </p:nvGrpSpPr>
        <p:grpSpPr>
          <a:xfrm>
            <a:off x="7415517" y="2652734"/>
            <a:ext cx="3237543" cy="883854"/>
            <a:chOff x="7192650" y="1794095"/>
            <a:chExt cx="3237543" cy="883854"/>
          </a:xfrm>
        </p:grpSpPr>
        <p:sp>
          <p:nvSpPr>
            <p:cNvPr id="23" name="Oval 38"/>
            <p:cNvSpPr>
              <a:spLocks noChangeAspect="1"/>
            </p:cNvSpPr>
            <p:nvPr/>
          </p:nvSpPr>
          <p:spPr>
            <a:xfrm>
              <a:off x="7192650" y="1872615"/>
              <a:ext cx="804661" cy="805334"/>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39"/>
            <p:cNvSpPr>
              <a:spLocks noChangeAspect="1"/>
            </p:cNvSpPr>
            <p:nvPr/>
          </p:nvSpPr>
          <p:spPr>
            <a:xfrm>
              <a:off x="7285496" y="1940139"/>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4</a:t>
              </a:r>
            </a:p>
          </p:txBody>
        </p:sp>
        <p:grpSp>
          <p:nvGrpSpPr>
            <p:cNvPr id="54" name="组合 53"/>
            <p:cNvGrpSpPr/>
            <p:nvPr/>
          </p:nvGrpSpPr>
          <p:grpSpPr>
            <a:xfrm>
              <a:off x="8016941" y="1794095"/>
              <a:ext cx="2413252" cy="597931"/>
              <a:chOff x="7991541" y="1794095"/>
              <a:chExt cx="2413252" cy="597931"/>
            </a:xfrm>
          </p:grpSpPr>
          <p:sp>
            <p:nvSpPr>
              <p:cNvPr id="52" name="Rectangle 3"/>
              <p:cNvSpPr txBox="1">
                <a:spLocks noChangeArrowheads="1"/>
              </p:cNvSpPr>
              <p:nvPr/>
            </p:nvSpPr>
            <p:spPr bwMode="auto">
              <a:xfrm flipH="1">
                <a:off x="7991541" y="2096048"/>
                <a:ext cx="2413252" cy="295978"/>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l"/>
                <a:r>
                  <a:rPr lang="zh-CN" altLang="en-US" dirty="0"/>
                  <a:t>引入单元测试等</a:t>
                </a:r>
              </a:p>
            </p:txBody>
          </p:sp>
          <p:sp>
            <p:nvSpPr>
              <p:cNvPr id="53" name="TextBox 198"/>
              <p:cNvSpPr txBox="1"/>
              <p:nvPr/>
            </p:nvSpPr>
            <p:spPr>
              <a:xfrm>
                <a:off x="7991541" y="1794095"/>
                <a:ext cx="2147935" cy="338554"/>
              </a:xfrm>
              <a:prstGeom prst="rect">
                <a:avLst/>
              </a:prstGeom>
            </p:spPr>
            <p:txBody>
              <a:bodyPr wrap="square" rtlCol="0">
                <a:spAutoFit/>
              </a:bodyPr>
              <a:lstStyle/>
              <a:p>
                <a:pPr>
                  <a:buClr>
                    <a:schemeClr val="tx1">
                      <a:lumMod val="85000"/>
                      <a:lumOff val="15000"/>
                    </a:schemeClr>
                  </a:buClr>
                  <a:buSzPct val="105000"/>
                </a:pPr>
                <a:r>
                  <a:rPr lang="zh-CN" altLang="en-US" sz="1600" b="1" dirty="0">
                    <a:solidFill>
                      <a:srgbClr val="54D0CA"/>
                    </a:solidFill>
                    <a:latin typeface="Calibri" panose="020F0502020204030204" pitchFamily="34" charset="0"/>
                  </a:rPr>
                  <a:t>提高代码的可测试性</a:t>
                </a:r>
              </a:p>
            </p:txBody>
          </p:sp>
        </p:grpSp>
      </p:grpSp>
      <p:grpSp>
        <p:nvGrpSpPr>
          <p:cNvPr id="28" name="组合 27"/>
          <p:cNvGrpSpPr/>
          <p:nvPr/>
        </p:nvGrpSpPr>
        <p:grpSpPr>
          <a:xfrm>
            <a:off x="7422447" y="4079142"/>
            <a:ext cx="3230613" cy="1059596"/>
            <a:chOff x="7771695" y="3237509"/>
            <a:chExt cx="3230613" cy="1059596"/>
          </a:xfrm>
        </p:grpSpPr>
        <p:sp>
          <p:nvSpPr>
            <p:cNvPr id="26" name="Oval 41"/>
            <p:cNvSpPr>
              <a:spLocks noChangeAspect="1"/>
            </p:cNvSpPr>
            <p:nvPr/>
          </p:nvSpPr>
          <p:spPr>
            <a:xfrm>
              <a:off x="7771695" y="3249224"/>
              <a:ext cx="804661" cy="805334"/>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42"/>
            <p:cNvSpPr>
              <a:spLocks noChangeAspect="1"/>
            </p:cNvSpPr>
            <p:nvPr/>
          </p:nvSpPr>
          <p:spPr>
            <a:xfrm>
              <a:off x="7864541"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5</a:t>
              </a:r>
            </a:p>
          </p:txBody>
        </p:sp>
        <p:grpSp>
          <p:nvGrpSpPr>
            <p:cNvPr id="55" name="组合 54"/>
            <p:cNvGrpSpPr/>
            <p:nvPr/>
          </p:nvGrpSpPr>
          <p:grpSpPr>
            <a:xfrm>
              <a:off x="8589056" y="3237509"/>
              <a:ext cx="2413252" cy="1059596"/>
              <a:chOff x="7991541" y="1794095"/>
              <a:chExt cx="2413252" cy="1059596"/>
            </a:xfrm>
          </p:grpSpPr>
          <p:sp>
            <p:nvSpPr>
              <p:cNvPr id="56" name="Rectangle 3"/>
              <p:cNvSpPr txBox="1">
                <a:spLocks noChangeArrowheads="1"/>
              </p:cNvSpPr>
              <p:nvPr/>
            </p:nvSpPr>
            <p:spPr bwMode="auto">
              <a:xfrm flipH="1">
                <a:off x="7991541" y="2096048"/>
                <a:ext cx="2413252" cy="757643"/>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l"/>
                <a:r>
                  <a:rPr lang="en-US" altLang="zh-CN" dirty="0"/>
                  <a:t>1</a:t>
                </a:r>
                <a:r>
                  <a:rPr lang="zh-CN" altLang="en-US" dirty="0"/>
                  <a:t>提高开发效率</a:t>
                </a:r>
                <a:endParaRPr lang="en-US" altLang="zh-CN" dirty="0"/>
              </a:p>
              <a:p>
                <a:pPr algn="l"/>
                <a:r>
                  <a:rPr lang="en-US" altLang="zh-CN" dirty="0"/>
                  <a:t>2</a:t>
                </a:r>
                <a:r>
                  <a:rPr lang="zh-CN" altLang="en-US" dirty="0"/>
                  <a:t>提高开发便捷度</a:t>
                </a:r>
                <a:endParaRPr lang="en-US" altLang="zh-CN" dirty="0"/>
              </a:p>
              <a:p>
                <a:pPr algn="l"/>
                <a:r>
                  <a:rPr lang="en-US" altLang="zh-CN" dirty="0"/>
                  <a:t>3</a:t>
                </a:r>
                <a:r>
                  <a:rPr lang="zh-CN" altLang="en-US" dirty="0"/>
                  <a:t>提升部署效率等</a:t>
                </a:r>
              </a:p>
            </p:txBody>
          </p:sp>
          <p:sp>
            <p:nvSpPr>
              <p:cNvPr id="57" name="TextBox 198"/>
              <p:cNvSpPr txBox="1"/>
              <p:nvPr/>
            </p:nvSpPr>
            <p:spPr>
              <a:xfrm>
                <a:off x="7991541" y="1794095"/>
                <a:ext cx="2147935" cy="338554"/>
              </a:xfrm>
              <a:prstGeom prst="rect">
                <a:avLst/>
              </a:prstGeom>
            </p:spPr>
            <p:txBody>
              <a:bodyPr wrap="square" rtlCol="0">
                <a:spAutoFit/>
              </a:bodyPr>
              <a:lstStyle/>
              <a:p>
                <a:pPr>
                  <a:buClr>
                    <a:schemeClr val="tx1">
                      <a:lumMod val="85000"/>
                      <a:lumOff val="15000"/>
                    </a:schemeClr>
                  </a:buClr>
                  <a:buSzPct val="105000"/>
                </a:pPr>
                <a:r>
                  <a:rPr lang="zh-CN" altLang="en-US" sz="1600" b="1" dirty="0">
                    <a:solidFill>
                      <a:srgbClr val="54D0CA"/>
                    </a:solidFill>
                    <a:latin typeface="Calibri" panose="020F0502020204030204" pitchFamily="34" charset="0"/>
                  </a:rPr>
                  <a:t>各种自动化工具</a:t>
                </a:r>
              </a:p>
            </p:txBody>
          </p:sp>
        </p:grpSp>
      </p:grpSp>
      <p:grpSp>
        <p:nvGrpSpPr>
          <p:cNvPr id="16" name="组合 15"/>
          <p:cNvGrpSpPr/>
          <p:nvPr/>
        </p:nvGrpSpPr>
        <p:grpSpPr>
          <a:xfrm>
            <a:off x="1957289" y="1647751"/>
            <a:ext cx="3067786" cy="1163721"/>
            <a:chOff x="1957289" y="1647751"/>
            <a:chExt cx="3067786" cy="1163721"/>
          </a:xfrm>
        </p:grpSpPr>
        <p:sp>
          <p:nvSpPr>
            <p:cNvPr id="32" name="Oval 47"/>
            <p:cNvSpPr>
              <a:spLocks noChangeAspect="1"/>
            </p:cNvSpPr>
            <p:nvPr/>
          </p:nvSpPr>
          <p:spPr>
            <a:xfrm>
              <a:off x="4220414" y="1886798"/>
              <a:ext cx="804661" cy="805334"/>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Oval 48"/>
            <p:cNvSpPr>
              <a:spLocks noChangeAspect="1"/>
            </p:cNvSpPr>
            <p:nvPr/>
          </p:nvSpPr>
          <p:spPr>
            <a:xfrm>
              <a:off x="4313258" y="1954322"/>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1</a:t>
              </a:r>
            </a:p>
          </p:txBody>
        </p:sp>
        <p:sp>
          <p:nvSpPr>
            <p:cNvPr id="63" name="Rectangle 3"/>
            <p:cNvSpPr txBox="1">
              <a:spLocks noChangeArrowheads="1"/>
            </p:cNvSpPr>
            <p:nvPr/>
          </p:nvSpPr>
          <p:spPr bwMode="auto">
            <a:xfrm flipH="1">
              <a:off x="2052839" y="2053829"/>
              <a:ext cx="2413252" cy="757643"/>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r>
                <a:rPr lang="en-US" altLang="zh-CN" dirty="0"/>
                <a:t>1</a:t>
              </a:r>
              <a:r>
                <a:rPr lang="zh-CN" altLang="en-US" dirty="0"/>
                <a:t>团队编码规范</a:t>
              </a:r>
              <a:r>
                <a:rPr lang="en-US" altLang="zh-CN" dirty="0" err="1"/>
                <a:t>eslint</a:t>
              </a:r>
              <a:r>
                <a:rPr lang="en-US" altLang="zh-CN" dirty="0"/>
                <a:t>..</a:t>
              </a:r>
              <a:r>
                <a:rPr lang="zh-CN" altLang="en-US" dirty="0"/>
                <a:t>文件命名</a:t>
              </a:r>
              <a:endParaRPr lang="en-US" altLang="zh-CN" dirty="0"/>
            </a:p>
            <a:p>
              <a:r>
                <a:rPr lang="en-US" altLang="zh-CN" dirty="0"/>
                <a:t>2</a:t>
              </a:r>
              <a:r>
                <a:rPr lang="zh-CN" altLang="en-US" dirty="0"/>
                <a:t>开发流程规范</a:t>
              </a:r>
              <a:endParaRPr lang="en-US" altLang="zh-CN" dirty="0"/>
            </a:p>
            <a:p>
              <a:r>
                <a:rPr lang="en-US" altLang="zh-CN" dirty="0"/>
                <a:t>3</a:t>
              </a:r>
              <a:r>
                <a:rPr lang="zh-CN" altLang="en-US" dirty="0"/>
                <a:t>接口规范，文档规范</a:t>
              </a:r>
            </a:p>
          </p:txBody>
        </p:sp>
        <p:sp>
          <p:nvSpPr>
            <p:cNvPr id="64" name="TextBox 198"/>
            <p:cNvSpPr txBox="1"/>
            <p:nvPr/>
          </p:nvSpPr>
          <p:spPr>
            <a:xfrm>
              <a:off x="1957289" y="1647751"/>
              <a:ext cx="2147935" cy="338554"/>
            </a:xfrm>
            <a:prstGeom prst="rect">
              <a:avLst/>
            </a:prstGeom>
          </p:spPr>
          <p:txBody>
            <a:bodyPr wrap="square" rtlCol="0">
              <a:spAutoFit/>
            </a:bodyPr>
            <a:lstStyle/>
            <a:p>
              <a:pPr algn="r">
                <a:buClr>
                  <a:schemeClr val="tx1">
                    <a:lumMod val="85000"/>
                    <a:lumOff val="15000"/>
                  </a:schemeClr>
                </a:buClr>
                <a:buSzPct val="105000"/>
              </a:pPr>
              <a:r>
                <a:rPr lang="zh-CN" altLang="en-US" sz="1600" b="1" dirty="0">
                  <a:solidFill>
                    <a:srgbClr val="54D0CA"/>
                  </a:solidFill>
                  <a:latin typeface="Calibri" panose="020F0502020204030204" pitchFamily="34" charset="0"/>
                </a:rPr>
                <a:t>制定各项规范</a:t>
              </a:r>
            </a:p>
          </p:txBody>
        </p:sp>
      </p:grpSp>
      <p:grpSp>
        <p:nvGrpSpPr>
          <p:cNvPr id="19" name="组合 18"/>
          <p:cNvGrpSpPr/>
          <p:nvPr/>
        </p:nvGrpSpPr>
        <p:grpSpPr>
          <a:xfrm>
            <a:off x="1155700" y="3237509"/>
            <a:ext cx="3239129" cy="1290429"/>
            <a:chOff x="1155700" y="3237509"/>
            <a:chExt cx="3239129" cy="1290429"/>
          </a:xfrm>
        </p:grpSpPr>
        <p:sp>
          <p:nvSpPr>
            <p:cNvPr id="17" name="Oval 32"/>
            <p:cNvSpPr>
              <a:spLocks noChangeAspect="1"/>
            </p:cNvSpPr>
            <p:nvPr/>
          </p:nvSpPr>
          <p:spPr>
            <a:xfrm>
              <a:off x="3590168" y="3249224"/>
              <a:ext cx="804661" cy="805334"/>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Oval 33"/>
            <p:cNvSpPr>
              <a:spLocks noChangeAspect="1"/>
            </p:cNvSpPr>
            <p:nvPr/>
          </p:nvSpPr>
          <p:spPr>
            <a:xfrm>
              <a:off x="3683014"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2</a:t>
              </a:r>
            </a:p>
          </p:txBody>
        </p:sp>
        <p:sp>
          <p:nvSpPr>
            <p:cNvPr id="66" name="Rectangle 3"/>
            <p:cNvSpPr txBox="1">
              <a:spLocks noChangeArrowheads="1"/>
            </p:cNvSpPr>
            <p:nvPr/>
          </p:nvSpPr>
          <p:spPr bwMode="auto">
            <a:xfrm flipH="1">
              <a:off x="1155700" y="3539462"/>
              <a:ext cx="2413252" cy="988476"/>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r>
                <a:rPr lang="en-US" altLang="zh-CN" dirty="0"/>
                <a:t>1git</a:t>
              </a:r>
              <a:r>
                <a:rPr lang="zh-CN" altLang="en-US" dirty="0"/>
                <a:t>版本控制工具</a:t>
              </a:r>
              <a:endParaRPr lang="en-US" altLang="zh-CN" dirty="0"/>
            </a:p>
            <a:p>
              <a:pPr algn="r"/>
              <a:r>
                <a:rPr lang="en-US" altLang="zh-CN" dirty="0"/>
                <a:t>2git</a:t>
              </a:r>
              <a:r>
                <a:rPr lang="zh-CN" altLang="en-US" dirty="0"/>
                <a:t>分支管理</a:t>
              </a:r>
              <a:endParaRPr lang="en-US" altLang="zh-CN" dirty="0"/>
            </a:p>
            <a:p>
              <a:pPr algn="r"/>
              <a:r>
                <a:rPr lang="en-US" altLang="zh-CN" dirty="0"/>
                <a:t>3commit</a:t>
              </a:r>
              <a:r>
                <a:rPr lang="zh-CN" altLang="en-US" dirty="0"/>
                <a:t>描述规范</a:t>
              </a:r>
              <a:endParaRPr lang="en-US" altLang="zh-CN" dirty="0"/>
            </a:p>
            <a:p>
              <a:pPr algn="r"/>
              <a:r>
                <a:rPr lang="en-US" altLang="zh-CN" dirty="0"/>
                <a:t>4merge code review</a:t>
              </a:r>
              <a:r>
                <a:rPr lang="zh-CN" altLang="en-US" dirty="0"/>
                <a:t>。。</a:t>
              </a:r>
            </a:p>
          </p:txBody>
        </p:sp>
        <p:sp>
          <p:nvSpPr>
            <p:cNvPr id="67" name="TextBox 198"/>
            <p:cNvSpPr txBox="1"/>
            <p:nvPr/>
          </p:nvSpPr>
          <p:spPr>
            <a:xfrm>
              <a:off x="1421017" y="3237509"/>
              <a:ext cx="2147935" cy="338554"/>
            </a:xfrm>
            <a:prstGeom prst="rect">
              <a:avLst/>
            </a:prstGeom>
          </p:spPr>
          <p:txBody>
            <a:bodyPr wrap="square" rtlCol="0">
              <a:spAutoFit/>
            </a:bodyPr>
            <a:lstStyle/>
            <a:p>
              <a:pPr algn="r">
                <a:buClr>
                  <a:schemeClr val="tx1">
                    <a:lumMod val="85000"/>
                    <a:lumOff val="15000"/>
                  </a:schemeClr>
                </a:buClr>
                <a:buSzPct val="105000"/>
              </a:pPr>
              <a:r>
                <a:rPr lang="zh-CN" altLang="en-US" sz="1600" b="1" dirty="0">
                  <a:solidFill>
                    <a:srgbClr val="54D0CA"/>
                  </a:solidFill>
                  <a:latin typeface="Calibri" panose="020F0502020204030204" pitchFamily="34" charset="0"/>
                </a:rPr>
                <a:t>版本控制</a:t>
              </a:r>
            </a:p>
          </p:txBody>
        </p:sp>
      </p:grpSp>
      <p:grpSp>
        <p:nvGrpSpPr>
          <p:cNvPr id="22" name="组合 21"/>
          <p:cNvGrpSpPr/>
          <p:nvPr/>
        </p:nvGrpSpPr>
        <p:grpSpPr>
          <a:xfrm>
            <a:off x="1421017" y="4608940"/>
            <a:ext cx="3604058" cy="1059596"/>
            <a:chOff x="1421017" y="4608940"/>
            <a:chExt cx="3604058" cy="1059596"/>
          </a:xfrm>
        </p:grpSpPr>
        <p:sp>
          <p:nvSpPr>
            <p:cNvPr id="20" name="Oval 35"/>
            <p:cNvSpPr>
              <a:spLocks noChangeAspect="1"/>
            </p:cNvSpPr>
            <p:nvPr/>
          </p:nvSpPr>
          <p:spPr>
            <a:xfrm>
              <a:off x="4220414" y="4616916"/>
              <a:ext cx="804661" cy="805334"/>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36"/>
            <p:cNvSpPr>
              <a:spLocks noChangeAspect="1"/>
            </p:cNvSpPr>
            <p:nvPr/>
          </p:nvSpPr>
          <p:spPr>
            <a:xfrm>
              <a:off x="4313260" y="468444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3</a:t>
              </a:r>
            </a:p>
          </p:txBody>
        </p:sp>
        <p:sp>
          <p:nvSpPr>
            <p:cNvPr id="69" name="Rectangle 3"/>
            <p:cNvSpPr txBox="1">
              <a:spLocks noChangeArrowheads="1"/>
            </p:cNvSpPr>
            <p:nvPr/>
          </p:nvSpPr>
          <p:spPr bwMode="auto">
            <a:xfrm flipH="1">
              <a:off x="1421017" y="4910893"/>
              <a:ext cx="2785754" cy="757643"/>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r>
                <a:rPr lang="en-US" altLang="zh-CN" dirty="0"/>
                <a:t>1</a:t>
              </a:r>
              <a:r>
                <a:rPr lang="zh-CN" altLang="en-US" dirty="0"/>
                <a:t>模块化开发方案，</a:t>
              </a:r>
              <a:r>
                <a:rPr lang="en-US" altLang="zh-CN" dirty="0"/>
                <a:t>AMD </a:t>
              </a:r>
              <a:r>
                <a:rPr lang="en-US" altLang="zh-CN" dirty="0" err="1"/>
                <a:t>CommonJs</a:t>
              </a:r>
              <a:r>
                <a:rPr lang="en-US" altLang="zh-CN" dirty="0"/>
                <a:t> ES6</a:t>
              </a:r>
            </a:p>
            <a:p>
              <a:pPr algn="r"/>
              <a:r>
                <a:rPr lang="en-US" altLang="zh-CN" dirty="0"/>
                <a:t>2</a:t>
              </a:r>
              <a:r>
                <a:rPr lang="zh-CN" altLang="en-US" dirty="0"/>
                <a:t>组件化变成思想 </a:t>
              </a:r>
              <a:r>
                <a:rPr lang="en-US" altLang="zh-CN" dirty="0"/>
                <a:t>react </a:t>
              </a:r>
              <a:r>
                <a:rPr lang="en-US" altLang="zh-CN" dirty="0" err="1"/>
                <a:t>vue</a:t>
              </a:r>
              <a:r>
                <a:rPr lang="en-US" altLang="zh-CN" dirty="0"/>
                <a:t> angular</a:t>
              </a:r>
            </a:p>
            <a:p>
              <a:pPr algn="r"/>
              <a:r>
                <a:rPr lang="en-US" altLang="zh-CN" dirty="0"/>
                <a:t>3</a:t>
              </a:r>
              <a:r>
                <a:rPr lang="zh-CN" altLang="en-US" dirty="0"/>
                <a:t>数据层分离管理  </a:t>
              </a:r>
              <a:r>
                <a:rPr lang="en-US" altLang="zh-CN" dirty="0" err="1"/>
                <a:t>vuex</a:t>
              </a:r>
              <a:r>
                <a:rPr lang="en-US" altLang="zh-CN" dirty="0"/>
                <a:t> redux </a:t>
              </a:r>
              <a:r>
                <a:rPr lang="en-US" altLang="zh-CN" dirty="0" err="1"/>
                <a:t>mbox</a:t>
              </a:r>
              <a:endParaRPr lang="zh-CN" altLang="en-US" dirty="0"/>
            </a:p>
          </p:txBody>
        </p:sp>
        <p:sp>
          <p:nvSpPr>
            <p:cNvPr id="70" name="TextBox 198"/>
            <p:cNvSpPr txBox="1"/>
            <p:nvPr/>
          </p:nvSpPr>
          <p:spPr>
            <a:xfrm>
              <a:off x="2058836" y="4608940"/>
              <a:ext cx="2147935" cy="338554"/>
            </a:xfrm>
            <a:prstGeom prst="rect">
              <a:avLst/>
            </a:prstGeom>
          </p:spPr>
          <p:txBody>
            <a:bodyPr wrap="square" rtlCol="0">
              <a:spAutoFit/>
            </a:bodyPr>
            <a:lstStyle/>
            <a:p>
              <a:pPr algn="r">
                <a:buClr>
                  <a:schemeClr val="tx1">
                    <a:lumMod val="85000"/>
                    <a:lumOff val="15000"/>
                  </a:schemeClr>
                </a:buClr>
                <a:buSzPct val="105000"/>
              </a:pPr>
              <a:r>
                <a:rPr lang="zh-CN" altLang="en-US" sz="1600" b="1" dirty="0">
                  <a:solidFill>
                    <a:srgbClr val="54D0CA"/>
                  </a:solidFill>
                  <a:latin typeface="Calibri" panose="020F0502020204030204" pitchFamily="34" charset="0"/>
                </a:rPr>
                <a:t>最优前端框架选择</a:t>
              </a:r>
            </a:p>
          </p:txBody>
        </p:sp>
      </p:grpSp>
      <p:grpSp>
        <p:nvGrpSpPr>
          <p:cNvPr id="43" name="组合 42"/>
          <p:cNvGrpSpPr/>
          <p:nvPr/>
        </p:nvGrpSpPr>
        <p:grpSpPr>
          <a:xfrm>
            <a:off x="447675" y="367239"/>
            <a:ext cx="513548" cy="575736"/>
            <a:chOff x="447675" y="367239"/>
            <a:chExt cx="513548" cy="575736"/>
          </a:xfrm>
        </p:grpSpPr>
        <p:sp>
          <p:nvSpPr>
            <p:cNvPr id="44" name="等腰三角形 43"/>
            <p:cNvSpPr/>
            <p:nvPr/>
          </p:nvSpPr>
          <p:spPr>
            <a:xfrm rot="5400000">
              <a:off x="414282" y="400632"/>
              <a:ext cx="484204" cy="417418"/>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5400000">
              <a:off x="581357" y="563109"/>
              <a:ext cx="408004" cy="351728"/>
            </a:xfrm>
            <a:prstGeom prst="triangle">
              <a:avLst/>
            </a:prstGeom>
            <a:solidFill>
              <a:srgbClr val="2A999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p:cNvSpPr/>
          <p:nvPr/>
        </p:nvSpPr>
        <p:spPr>
          <a:xfrm>
            <a:off x="1017388" y="409286"/>
            <a:ext cx="2571538" cy="400110"/>
          </a:xfrm>
          <a:prstGeom prst="rect">
            <a:avLst/>
          </a:prstGeom>
        </p:spPr>
        <p:txBody>
          <a:bodyPr wrap="none">
            <a:spAutoFit/>
          </a:bodyPr>
          <a:lstStyle/>
          <a:p>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前端工程化</a:t>
            </a:r>
            <a:r>
              <a:rPr lang="en-US" altLang="zh-CN"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a:t>
            </a:r>
            <a:r>
              <a:rPr lang="zh-CN" altLang="en-US" sz="20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rPr>
              <a:t>解决问题</a:t>
            </a:r>
            <a:endParaRPr lang="zh-CN" altLang="en-US" sz="1200" dirty="0">
              <a:gradFill>
                <a:gsLst>
                  <a:gs pos="0">
                    <a:schemeClr val="bg1"/>
                  </a:gs>
                  <a:gs pos="100000">
                    <a:schemeClr val="bg1">
                      <a:alpha val="70000"/>
                    </a:schemeClr>
                  </a:gs>
                </a:gsLst>
                <a:lin ang="2700000" scaled="1"/>
              </a:gra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49312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14:presetBounceEnd="54000">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14:bounceEnd="54000">
                                          <p:cBhvr additive="base">
                                            <p:cTn id="13" dur="1000" fill="hold"/>
                                            <p:tgtEl>
                                              <p:spTgt spid="16"/>
                                            </p:tgtEl>
                                            <p:attrNameLst>
                                              <p:attrName>ppt_x</p:attrName>
                                            </p:attrNameLst>
                                          </p:cBhvr>
                                          <p:tavLst>
                                            <p:tav tm="0">
                                              <p:val>
                                                <p:strVal val="0-#ppt_w/2"/>
                                              </p:val>
                                            </p:tav>
                                            <p:tav tm="100000">
                                              <p:val>
                                                <p:strVal val="#ppt_x"/>
                                              </p:val>
                                            </p:tav>
                                          </p:tavLst>
                                        </p:anim>
                                        <p:anim calcmode="lin" valueType="num" p14:bounceEnd="54000">
                                          <p:cBhvr additive="base">
                                            <p:cTn id="14" dur="1000" fill="hold"/>
                                            <p:tgtEl>
                                              <p:spTgt spid="16"/>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14:presetBounceEnd="54000">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14:bounceEnd="54000">
                                          <p:cBhvr additive="base">
                                            <p:cTn id="17" dur="1000" fill="hold"/>
                                            <p:tgtEl>
                                              <p:spTgt spid="19"/>
                                            </p:tgtEl>
                                            <p:attrNameLst>
                                              <p:attrName>ppt_x</p:attrName>
                                            </p:attrNameLst>
                                          </p:cBhvr>
                                          <p:tavLst>
                                            <p:tav tm="0">
                                              <p:val>
                                                <p:strVal val="0-#ppt_w/2"/>
                                              </p:val>
                                            </p:tav>
                                            <p:tav tm="100000">
                                              <p:val>
                                                <p:strVal val="#ppt_x"/>
                                              </p:val>
                                            </p:tav>
                                          </p:tavLst>
                                        </p:anim>
                                        <p:anim calcmode="lin" valueType="num" p14:bounceEnd="54000">
                                          <p:cBhvr additive="base">
                                            <p:cTn id="18" dur="10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14:presetBounceEnd="54000">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14:bounceEnd="54000">
                                          <p:cBhvr additive="base">
                                            <p:cTn id="21" dur="1000" fill="hold"/>
                                            <p:tgtEl>
                                              <p:spTgt spid="22"/>
                                            </p:tgtEl>
                                            <p:attrNameLst>
                                              <p:attrName>ppt_x</p:attrName>
                                            </p:attrNameLst>
                                          </p:cBhvr>
                                          <p:tavLst>
                                            <p:tav tm="0">
                                              <p:val>
                                                <p:strVal val="0-#ppt_w/2"/>
                                              </p:val>
                                            </p:tav>
                                            <p:tav tm="100000">
                                              <p:val>
                                                <p:strVal val="#ppt_x"/>
                                              </p:val>
                                            </p:tav>
                                          </p:tavLst>
                                        </p:anim>
                                        <p:anim calcmode="lin" valueType="num" p14:bounceEnd="54000">
                                          <p:cBhvr additive="base">
                                            <p:cTn id="22" dur="10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14:presetBounceEnd="54000">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14:bounceEnd="54000">
                                          <p:cBhvr additive="base">
                                            <p:cTn id="25" dur="1000" fill="hold"/>
                                            <p:tgtEl>
                                              <p:spTgt spid="25"/>
                                            </p:tgtEl>
                                            <p:attrNameLst>
                                              <p:attrName>ppt_x</p:attrName>
                                            </p:attrNameLst>
                                          </p:cBhvr>
                                          <p:tavLst>
                                            <p:tav tm="0">
                                              <p:val>
                                                <p:strVal val="1+#ppt_w/2"/>
                                              </p:val>
                                            </p:tav>
                                            <p:tav tm="100000">
                                              <p:val>
                                                <p:strVal val="#ppt_x"/>
                                              </p:val>
                                            </p:tav>
                                          </p:tavLst>
                                        </p:anim>
                                        <p:anim calcmode="lin" valueType="num" p14:bounceEnd="54000">
                                          <p:cBhvr additive="base">
                                            <p:cTn id="26" dur="1000" fill="hold"/>
                                            <p:tgtEl>
                                              <p:spTgt spid="25"/>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14:presetBounceEnd="54000">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14:bounceEnd="54000">
                                          <p:cBhvr additive="base">
                                            <p:cTn id="29" dur="1000" fill="hold"/>
                                            <p:tgtEl>
                                              <p:spTgt spid="28"/>
                                            </p:tgtEl>
                                            <p:attrNameLst>
                                              <p:attrName>ppt_x</p:attrName>
                                            </p:attrNameLst>
                                          </p:cBhvr>
                                          <p:tavLst>
                                            <p:tav tm="0">
                                              <p:val>
                                                <p:strVal val="1+#ppt_w/2"/>
                                              </p:val>
                                            </p:tav>
                                            <p:tav tm="100000">
                                              <p:val>
                                                <p:strVal val="#ppt_x"/>
                                              </p:val>
                                            </p:tav>
                                          </p:tavLst>
                                        </p:anim>
                                        <p:anim calcmode="lin" valueType="num" p14:bounceEnd="54000">
                                          <p:cBhvr additive="base">
                                            <p:cTn id="30"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000" fill="hold"/>
                                            <p:tgtEl>
                                              <p:spTgt spid="16"/>
                                            </p:tgtEl>
                                            <p:attrNameLst>
                                              <p:attrName>ppt_x</p:attrName>
                                            </p:attrNameLst>
                                          </p:cBhvr>
                                          <p:tavLst>
                                            <p:tav tm="0">
                                              <p:val>
                                                <p:strVal val="0-#ppt_w/2"/>
                                              </p:val>
                                            </p:tav>
                                            <p:tav tm="100000">
                                              <p:val>
                                                <p:strVal val="#ppt_x"/>
                                              </p:val>
                                            </p:tav>
                                          </p:tavLst>
                                        </p:anim>
                                        <p:anim calcmode="lin" valueType="num">
                                          <p:cBhvr additive="base">
                                            <p:cTn id="14" dur="1000" fill="hold"/>
                                            <p:tgtEl>
                                              <p:spTgt spid="16"/>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000" fill="hold"/>
                                            <p:tgtEl>
                                              <p:spTgt spid="19"/>
                                            </p:tgtEl>
                                            <p:attrNameLst>
                                              <p:attrName>ppt_x</p:attrName>
                                            </p:attrNameLst>
                                          </p:cBhvr>
                                          <p:tavLst>
                                            <p:tav tm="0">
                                              <p:val>
                                                <p:strVal val="0-#ppt_w/2"/>
                                              </p:val>
                                            </p:tav>
                                            <p:tav tm="100000">
                                              <p:val>
                                                <p:strVal val="#ppt_x"/>
                                              </p:val>
                                            </p:tav>
                                          </p:tavLst>
                                        </p:anim>
                                        <p:anim calcmode="lin" valueType="num">
                                          <p:cBhvr additive="base">
                                            <p:cTn id="18" dur="10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1000" fill="hold"/>
                                            <p:tgtEl>
                                              <p:spTgt spid="25"/>
                                            </p:tgtEl>
                                            <p:attrNameLst>
                                              <p:attrName>ppt_x</p:attrName>
                                            </p:attrNameLst>
                                          </p:cBhvr>
                                          <p:tavLst>
                                            <p:tav tm="0">
                                              <p:val>
                                                <p:strVal val="1+#ppt_w/2"/>
                                              </p:val>
                                            </p:tav>
                                            <p:tav tm="100000">
                                              <p:val>
                                                <p:strVal val="#ppt_x"/>
                                              </p:val>
                                            </p:tav>
                                          </p:tavLst>
                                        </p:anim>
                                        <p:anim calcmode="lin" valueType="num">
                                          <p:cBhvr additive="base">
                                            <p:cTn id="26" dur="1000" fill="hold"/>
                                            <p:tgtEl>
                                              <p:spTgt spid="25"/>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fill="hold"/>
                                            <p:tgtEl>
                                              <p:spTgt spid="28"/>
                                            </p:tgtEl>
                                            <p:attrNameLst>
                                              <p:attrName>ppt_x</p:attrName>
                                            </p:attrNameLst>
                                          </p:cBhvr>
                                          <p:tavLst>
                                            <p:tav tm="0">
                                              <p:val>
                                                <p:strVal val="1+#ppt_w/2"/>
                                              </p:val>
                                            </p:tav>
                                            <p:tav tm="100000">
                                              <p:val>
                                                <p:strVal val="#ppt_x"/>
                                              </p:val>
                                            </p:tav>
                                          </p:tavLst>
                                        </p:anim>
                                        <p:anim calcmode="lin" valueType="num">
                                          <p:cBhvr additive="base">
                                            <p:cTn id="30" dur="10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1000" fill="hold"/>
                                            <p:tgtEl>
                                              <p:spTgt spid="31"/>
                                            </p:tgtEl>
                                            <p:attrNameLst>
                                              <p:attrName>ppt_x</p:attrName>
                                            </p:attrNameLst>
                                          </p:cBhvr>
                                          <p:tavLst>
                                            <p:tav tm="0">
                                              <p:val>
                                                <p:strVal val="1+#ppt_w/2"/>
                                              </p:val>
                                            </p:tav>
                                            <p:tav tm="100000">
                                              <p:val>
                                                <p:strVal val="#ppt_x"/>
                                              </p:val>
                                            </p:tav>
                                          </p:tavLst>
                                        </p:anim>
                                        <p:anim calcmode="lin" valueType="num">
                                          <p:cBhvr additive="base">
                                            <p:cTn id="34"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1257</TotalTime>
  <Words>1357</Words>
  <Application>Microsoft Macintosh PowerPoint</Application>
  <PresentationFormat>宽屏</PresentationFormat>
  <Paragraphs>186</Paragraphs>
  <Slides>26</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宋体</vt:lpstr>
      <vt:lpstr>微软雅黑</vt:lpstr>
      <vt:lpstr>Lantinghei SC Extralight</vt:lpstr>
      <vt:lpstr>Lato Light</vt:lpstr>
      <vt:lpstr>Lato Regular</vt:lpstr>
      <vt:lpstr>Arial</vt:lpstr>
      <vt:lpstr>Calibri</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
  <cp:keywords/>
  <dc:description>http://www.ypppt.com/</dc:description>
  <cp:lastModifiedBy>294340534@qq.com</cp:lastModifiedBy>
  <cp:revision>38</cp:revision>
  <dcterms:created xsi:type="dcterms:W3CDTF">2017-03-10T09:23:09Z</dcterms:created>
  <dcterms:modified xsi:type="dcterms:W3CDTF">2020-05-29T08:45:13Z</dcterms:modified>
  <cp:category/>
</cp:coreProperties>
</file>